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7D5010F-37BF-48BC-BD70-505EB40A3C78}">
  <a:tblStyle styleId="{87D5010F-37BF-48BC-BD70-505EB40A3C7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HD Gameplay 60fps ft. PSY Gangnam Style (Official Music Video) Korean Subtitles English Dub Version Garfield Gangnam Style Real Not Fake HQ</a:t>
            </a: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0" name="Shape 2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9" name="Shape 2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6" name="Shape 3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4" name="Shape 74"/>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75" name="Shape 75"/>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76" name="Shape 76"/>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9" name="Shape 79"/>
        <p:cNvGrpSpPr/>
        <p:nvPr/>
      </p:nvGrpSpPr>
      <p:grpSpPr>
        <a:xfrm>
          <a:off x="0" y="0"/>
          <a:ext cx="0" cy="0"/>
          <a:chOff x="0" y="0"/>
          <a:chExt cx="0" cy="0"/>
        </a:xfrm>
      </p:grpSpPr>
      <p:sp>
        <p:nvSpPr>
          <p:cNvPr id="80" name="Shape 80"/>
          <p:cNvSpPr txBox="1"/>
          <p:nvPr>
            <p:ph type="title"/>
          </p:nvPr>
        </p:nvSpPr>
        <p:spPr>
          <a:xfrm>
            <a:off x="623888" y="1709738"/>
            <a:ext cx="7886700" cy="2852737"/>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6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81" name="Shape 81"/>
          <p:cNvSpPr txBox="1"/>
          <p:nvPr>
            <p:ph idx="1" type="body"/>
          </p:nvPr>
        </p:nvSpPr>
        <p:spPr>
          <a:xfrm>
            <a:off x="623888" y="4589463"/>
            <a:ext cx="7886700" cy="1500187"/>
          </a:xfrm>
          <a:prstGeom prst="rect">
            <a:avLst/>
          </a:prstGeom>
          <a:noFill/>
          <a:ln>
            <a:noFill/>
          </a:ln>
        </p:spPr>
        <p:txBody>
          <a:bodyPr anchorCtr="0" anchor="t" bIns="91425" lIns="91425" rIns="91425" wrap="square" tIns="91425"/>
          <a:lstStyle>
            <a:lvl1pPr indent="0" lvl="0" marL="0" marR="0" rtl="0" algn="l">
              <a:spcBef>
                <a:spcPts val="480"/>
              </a:spcBef>
              <a:spcAft>
                <a:spcPts val="0"/>
              </a:spcAft>
              <a:buClr>
                <a:schemeClr val="dk1"/>
              </a:buClr>
              <a:buFont typeface="Arial"/>
              <a:buNone/>
              <a:defRPr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4" name="Shape 84"/>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5" name="Shape 85"/>
        <p:cNvGrpSpPr/>
        <p:nvPr/>
      </p:nvGrpSpPr>
      <p:grpSpPr>
        <a:xfrm>
          <a:off x="0" y="0"/>
          <a:ext cx="0" cy="0"/>
          <a:chOff x="0" y="0"/>
          <a:chExt cx="0" cy="0"/>
        </a:xfrm>
      </p:grpSpPr>
      <p:sp>
        <p:nvSpPr>
          <p:cNvPr id="86" name="Shape 86"/>
          <p:cNvSpPr txBox="1"/>
          <p:nvPr>
            <p:ph type="ctrTitle"/>
          </p:nvPr>
        </p:nvSpPr>
        <p:spPr>
          <a:xfrm>
            <a:off x="1143000" y="1122363"/>
            <a:ext cx="6858000" cy="23876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6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87" name="Shape 87"/>
          <p:cNvSpPr txBox="1"/>
          <p:nvPr>
            <p:ph idx="1" type="subTitle"/>
          </p:nvPr>
        </p:nvSpPr>
        <p:spPr>
          <a:xfrm>
            <a:off x="1143000" y="3602038"/>
            <a:ext cx="6858000" cy="1655762"/>
          </a:xfrm>
          <a:prstGeom prst="rect">
            <a:avLst/>
          </a:prstGeom>
          <a:noFill/>
          <a:ln>
            <a:noFill/>
          </a:ln>
        </p:spPr>
        <p:txBody>
          <a:bodyPr anchorCtr="0" anchor="t" bIns="91425" lIns="91425" rIns="91425" wrap="square" tIns="91425"/>
          <a:lstStyle>
            <a:lvl1pPr indent="0" lvl="0" marL="0" marR="0" rtl="0" algn="ctr">
              <a:spcBef>
                <a:spcPts val="480"/>
              </a:spcBef>
              <a:spcAft>
                <a:spcPts val="0"/>
              </a:spcAft>
              <a:buClr>
                <a:schemeClr val="dk1"/>
              </a:buClr>
              <a:buFont typeface="Arial"/>
              <a:buNone/>
              <a:defRPr sz="2400">
                <a:solidFill>
                  <a:schemeClr val="dk1"/>
                </a:solidFill>
                <a:latin typeface="Arial"/>
                <a:ea typeface="Arial"/>
                <a:cs typeface="Arial"/>
                <a:sym typeface="Arial"/>
              </a:defRPr>
            </a:lvl1pPr>
            <a:lvl2pPr indent="0" lvl="1" marL="457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2pPr>
            <a:lvl3pPr indent="0" lvl="2" marL="914400" marR="0" rtl="0" algn="ctr">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ctr">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4pPr>
            <a:lvl5pPr indent="0" lvl="4" marL="1828800" marR="0" rtl="0" algn="ctr">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88" name="Shape 88"/>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19" name="Shape 19"/>
        <p:cNvGrpSpPr/>
        <p:nvPr/>
      </p:nvGrpSpPr>
      <p:grpSpPr>
        <a:xfrm>
          <a:off x="0" y="0"/>
          <a:ext cx="0" cy="0"/>
          <a:chOff x="0" y="0"/>
          <a:chExt cx="0" cy="0"/>
        </a:xfrm>
      </p:grpSpPr>
      <p:sp>
        <p:nvSpPr>
          <p:cNvPr id="20" name="Shape 2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1" name="Shape 21"/>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2" name="Shape 22"/>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3" name="Shape 23"/>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6" name="Shape 26"/>
        <p:cNvGrpSpPr/>
        <p:nvPr/>
      </p:nvGrpSpPr>
      <p:grpSpPr>
        <a:xfrm>
          <a:off x="0" y="0"/>
          <a:ext cx="0" cy="0"/>
          <a:chOff x="0" y="0"/>
          <a:chExt cx="0" cy="0"/>
        </a:xfrm>
      </p:grpSpPr>
      <p:sp>
        <p:nvSpPr>
          <p:cNvPr id="27" name="Shape 27"/>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8" name="Shape 28"/>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9" name="Shape 29"/>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0" name="Shape 30"/>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1" name="Shape 31"/>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2" name="Shape 32"/>
        <p:cNvGrpSpPr/>
        <p:nvPr/>
      </p:nvGrpSpPr>
      <p:grpSpPr>
        <a:xfrm>
          <a:off x="0" y="0"/>
          <a:ext cx="0" cy="0"/>
          <a:chOff x="0" y="0"/>
          <a:chExt cx="0" cy="0"/>
        </a:xfrm>
      </p:grpSpPr>
      <p:sp>
        <p:nvSpPr>
          <p:cNvPr id="33" name="Shape 33"/>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4" name="Shape 34"/>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5" name="Shape 35"/>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7" name="Shape 37"/>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0" name="Shape 40"/>
          <p:cNvSpPr txBox="1"/>
          <p:nvPr>
            <p:ph idx="1" type="body"/>
          </p:nvPr>
        </p:nvSpPr>
        <p:spPr>
          <a:xfrm rot="5400000">
            <a:off x="2309019" y="-251619"/>
            <a:ext cx="4525962" cy="8229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1" name="Shape 41"/>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4" name="Shape 44"/>
        <p:cNvGrpSpPr/>
        <p:nvPr/>
      </p:nvGrpSpPr>
      <p:grpSpPr>
        <a:xfrm>
          <a:off x="0" y="0"/>
          <a:ext cx="0" cy="0"/>
          <a:chOff x="0" y="0"/>
          <a:chExt cx="0" cy="0"/>
        </a:xfrm>
      </p:grpSpPr>
      <p:sp>
        <p:nvSpPr>
          <p:cNvPr id="45" name="Shape 45"/>
          <p:cNvSpPr txBox="1"/>
          <p:nvPr>
            <p:ph type="title"/>
          </p:nvPr>
        </p:nvSpPr>
        <p:spPr>
          <a:xfrm>
            <a:off x="630238" y="457200"/>
            <a:ext cx="2949575" cy="16002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32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6" name="Shape 46"/>
          <p:cNvSpPr/>
          <p:nvPr>
            <p:ph idx="2" type="pic"/>
          </p:nvPr>
        </p:nvSpPr>
        <p:spPr>
          <a:xfrm>
            <a:off x="3887788" y="987425"/>
            <a:ext cx="4629150" cy="4873625"/>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47" name="Shape 47"/>
          <p:cNvSpPr txBox="1"/>
          <p:nvPr>
            <p:ph idx="1" type="body"/>
          </p:nvPr>
        </p:nvSpPr>
        <p:spPr>
          <a:xfrm>
            <a:off x="630238" y="2057400"/>
            <a:ext cx="2949575" cy="3811588"/>
          </a:xfrm>
          <a:prstGeom prst="rect">
            <a:avLst/>
          </a:prstGeom>
          <a:noFill/>
          <a:ln>
            <a:noFill/>
          </a:ln>
        </p:spPr>
        <p:txBody>
          <a:bodyPr anchorCtr="0" anchor="t" bIns="91425" lIns="91425" rIns="91425" wrap="square" tIns="91425"/>
          <a:lstStyle>
            <a:lvl1pPr indent="0" lvl="0" marL="0" marR="0" rtl="0" algn="l">
              <a:spcBef>
                <a:spcPts val="320"/>
              </a:spcBef>
              <a:spcAft>
                <a:spcPts val="0"/>
              </a:spcAft>
              <a:buClr>
                <a:schemeClr val="dk1"/>
              </a:buClr>
              <a:buFont typeface="Arial"/>
              <a:buNone/>
              <a:defRPr sz="1600">
                <a:solidFill>
                  <a:schemeClr val="dk1"/>
                </a:solidFill>
                <a:latin typeface="Arial"/>
                <a:ea typeface="Arial"/>
                <a:cs typeface="Arial"/>
                <a:sym typeface="Arial"/>
              </a:defRPr>
            </a:lvl1pPr>
            <a:lvl2pPr indent="0" lvl="1" marL="457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9144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3pPr>
            <a:lvl4pPr indent="0" lvl="3" marL="13716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4pPr>
            <a:lvl5pPr indent="0" lvl="4" marL="18288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48" name="Shape 48"/>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9" name="Shape 49"/>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0" name="Shape 50"/>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1" name="Shape 51"/>
        <p:cNvGrpSpPr/>
        <p:nvPr/>
      </p:nvGrpSpPr>
      <p:grpSpPr>
        <a:xfrm>
          <a:off x="0" y="0"/>
          <a:ext cx="0" cy="0"/>
          <a:chOff x="0" y="0"/>
          <a:chExt cx="0" cy="0"/>
        </a:xfrm>
      </p:grpSpPr>
      <p:sp>
        <p:nvSpPr>
          <p:cNvPr id="52" name="Shape 52"/>
          <p:cNvSpPr txBox="1"/>
          <p:nvPr>
            <p:ph type="title"/>
          </p:nvPr>
        </p:nvSpPr>
        <p:spPr>
          <a:xfrm>
            <a:off x="630238" y="457200"/>
            <a:ext cx="2949575" cy="16002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32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3" name="Shape 53"/>
          <p:cNvSpPr txBox="1"/>
          <p:nvPr>
            <p:ph idx="1" type="body"/>
          </p:nvPr>
        </p:nvSpPr>
        <p:spPr>
          <a:xfrm>
            <a:off x="3887788" y="987425"/>
            <a:ext cx="4629150" cy="4873625"/>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54" name="Shape 54"/>
          <p:cNvSpPr txBox="1"/>
          <p:nvPr>
            <p:ph idx="2" type="body"/>
          </p:nvPr>
        </p:nvSpPr>
        <p:spPr>
          <a:xfrm>
            <a:off x="630238" y="2057400"/>
            <a:ext cx="2949575" cy="3811588"/>
          </a:xfrm>
          <a:prstGeom prst="rect">
            <a:avLst/>
          </a:prstGeom>
          <a:noFill/>
          <a:ln>
            <a:noFill/>
          </a:ln>
        </p:spPr>
        <p:txBody>
          <a:bodyPr anchorCtr="0" anchor="t" bIns="91425" lIns="91425" rIns="91425" wrap="square" tIns="91425"/>
          <a:lstStyle>
            <a:lvl1pPr indent="0" lvl="0" marL="0" marR="0" rtl="0" algn="l">
              <a:spcBef>
                <a:spcPts val="320"/>
              </a:spcBef>
              <a:spcAft>
                <a:spcPts val="0"/>
              </a:spcAft>
              <a:buClr>
                <a:schemeClr val="dk1"/>
              </a:buClr>
              <a:buFont typeface="Arial"/>
              <a:buNone/>
              <a:defRPr sz="1600">
                <a:solidFill>
                  <a:schemeClr val="dk1"/>
                </a:solidFill>
                <a:latin typeface="Arial"/>
                <a:ea typeface="Arial"/>
                <a:cs typeface="Arial"/>
                <a:sym typeface="Arial"/>
              </a:defRPr>
            </a:lvl1pPr>
            <a:lvl2pPr indent="0" lvl="1" marL="457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9144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3pPr>
            <a:lvl4pPr indent="0" lvl="3" marL="13716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4pPr>
            <a:lvl5pPr indent="0" lvl="4" marL="18288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55" name="Shape 55"/>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8" name="Shape 58"/>
        <p:cNvGrpSpPr/>
        <p:nvPr/>
      </p:nvGrpSpPr>
      <p:grpSpPr>
        <a:xfrm>
          <a:off x="0" y="0"/>
          <a:ext cx="0" cy="0"/>
          <a:chOff x="0" y="0"/>
          <a:chExt cx="0" cy="0"/>
        </a:xfrm>
      </p:grpSpPr>
      <p:sp>
        <p:nvSpPr>
          <p:cNvPr id="59" name="Shape 59"/>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60" name="Shape 60"/>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3" name="Shape 63"/>
        <p:cNvGrpSpPr/>
        <p:nvPr/>
      </p:nvGrpSpPr>
      <p:grpSpPr>
        <a:xfrm>
          <a:off x="0" y="0"/>
          <a:ext cx="0" cy="0"/>
          <a:chOff x="0" y="0"/>
          <a:chExt cx="0" cy="0"/>
        </a:xfrm>
      </p:grpSpPr>
      <p:sp>
        <p:nvSpPr>
          <p:cNvPr id="64" name="Shape 64"/>
          <p:cNvSpPr txBox="1"/>
          <p:nvPr>
            <p:ph type="title"/>
          </p:nvPr>
        </p:nvSpPr>
        <p:spPr>
          <a:xfrm>
            <a:off x="630238" y="365125"/>
            <a:ext cx="7886700" cy="1325563"/>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65" name="Shape 65"/>
          <p:cNvSpPr txBox="1"/>
          <p:nvPr>
            <p:ph idx="1" type="body"/>
          </p:nvPr>
        </p:nvSpPr>
        <p:spPr>
          <a:xfrm>
            <a:off x="630238" y="1681163"/>
            <a:ext cx="3868737" cy="82391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Arial"/>
              <a:buNone/>
              <a:defRPr b="1"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6" name="Shape 66"/>
          <p:cNvSpPr txBox="1"/>
          <p:nvPr>
            <p:ph idx="2" type="body"/>
          </p:nvPr>
        </p:nvSpPr>
        <p:spPr>
          <a:xfrm>
            <a:off x="630238" y="2505075"/>
            <a:ext cx="3868737" cy="3684588"/>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7" name="Shape 67"/>
          <p:cNvSpPr txBox="1"/>
          <p:nvPr>
            <p:ph idx="3" type="body"/>
          </p:nvPr>
        </p:nvSpPr>
        <p:spPr>
          <a:xfrm>
            <a:off x="4629150" y="1681163"/>
            <a:ext cx="3887788" cy="82391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Arial"/>
              <a:buNone/>
              <a:defRPr b="1"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8" name="Shape 68"/>
          <p:cNvSpPr txBox="1"/>
          <p:nvPr>
            <p:ph idx="4" type="body"/>
          </p:nvPr>
        </p:nvSpPr>
        <p:spPr>
          <a:xfrm>
            <a:off x="4629150" y="2505075"/>
            <a:ext cx="3887788" cy="3684588"/>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 Id="rId4" Type="http://schemas.openxmlformats.org/officeDocument/2006/relationships/image" Target="../media/image1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Scientific Method" id="95" name="Shape 9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6" name="Shape 96"/>
          <p:cNvSpPr/>
          <p:nvPr/>
        </p:nvSpPr>
        <p:spPr>
          <a:xfrm>
            <a:off x="914400" y="0"/>
            <a:ext cx="7620000" cy="6629400"/>
          </a:xfrm>
          <a:prstGeom prst="rect">
            <a:avLst/>
          </a:prstGeom>
        </p:spPr>
        <p:txBody>
          <a:bodyPr>
            <a:prstTxWarp prst="textPlain"/>
          </a:bodyPr>
          <a:lstStyle/>
          <a:p>
            <a:pPr lvl="0" algn="l"/>
            <a:r>
              <a:rPr b="0" i="0">
                <a:ln cap="flat" cmpd="sng" w="12700">
                  <a:solidFill>
                    <a:srgbClr val="B2B2B2"/>
                  </a:solidFill>
                  <a:prstDash val="solid"/>
                  <a:miter lim="8000"/>
                  <a:headEnd len="med" w="med" type="none"/>
                  <a:tailEnd len="med" w="med" type="none"/>
                </a:ln>
                <a:gradFill>
                  <a:gsLst>
                    <a:gs pos="0">
                      <a:srgbClr val="520402"/>
                    </a:gs>
                    <a:gs pos="100000">
                      <a:srgbClr val="FFCC00"/>
                    </a:gs>
                  </a:gsLst>
                  <a:lin ang="5400000" scaled="0"/>
                </a:gradFill>
                <a:latin typeface="Arial"/>
              </a:rPr>
              <a:t>Garfield Kart 2: The Sequel (HD)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53" name="Shape 153"/>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5. </a:t>
            </a:r>
            <a:r>
              <a:rPr lang="en-US" sz="4400" u="sng">
                <a:solidFill>
                  <a:srgbClr val="0033CC"/>
                </a:solidFill>
              </a:rPr>
              <a:t>Garfield Kart</a:t>
            </a:r>
            <a:r>
              <a:rPr b="0" i="0" lang="en-US" sz="4400" u="sng">
                <a:solidFill>
                  <a:srgbClr val="0033CC"/>
                </a:solidFill>
                <a:latin typeface="Arial"/>
                <a:ea typeface="Arial"/>
                <a:cs typeface="Arial"/>
                <a:sym typeface="Arial"/>
              </a:rPr>
              <a:t> and </a:t>
            </a:r>
            <a:r>
              <a:rPr lang="en-US" sz="4400" u="sng">
                <a:solidFill>
                  <a:srgbClr val="0033CC"/>
                </a:solidFill>
              </a:rPr>
              <a:t>Eating</a:t>
            </a:r>
            <a:r>
              <a:rPr b="0" i="0" lang="en-US" sz="4400" u="sng">
                <a:solidFill>
                  <a:srgbClr val="0033CC"/>
                </a:solidFill>
                <a:latin typeface="Arial"/>
                <a:ea typeface="Arial"/>
                <a:cs typeface="Arial"/>
                <a:sym typeface="Arial"/>
              </a:rPr>
              <a:t> Memes</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Modify the lasaga if needed.</a:t>
            </a:r>
          </a:p>
          <a:p>
            <a:pPr indent="-342900" lvl="0" marL="342900" marR="0" rtl="0" algn="ctr">
              <a:lnSpc>
                <a:spcPct val="100000"/>
              </a:lnSpc>
              <a:spcBef>
                <a:spcPts val="88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Confirm the Memes by </a:t>
            </a:r>
            <a:r>
              <a:rPr lang="en-US" sz="4400"/>
              <a:t>eating</a:t>
            </a:r>
            <a:r>
              <a:rPr b="0" i="0" lang="en-US" sz="4400" u="none">
                <a:solidFill>
                  <a:schemeClr val="dk1"/>
                </a:solidFill>
                <a:latin typeface="Arial"/>
                <a:ea typeface="Arial"/>
                <a:cs typeface="Arial"/>
                <a:sym typeface="Arial"/>
              </a:rPr>
              <a:t>.</a:t>
            </a:r>
          </a:p>
          <a:p>
            <a:pPr indent="-342900" lvl="0" marL="342900" marR="0" rtl="0" algn="ctr">
              <a:lnSpc>
                <a:spcPct val="100000"/>
              </a:lnSpc>
              <a:spcBef>
                <a:spcPts val="88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Include </a:t>
            </a:r>
            <a:r>
              <a:rPr lang="en-US" sz="4400"/>
              <a:t>food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2000"/>
                                        <p:tgtEl>
                                          <p:spTgt spid="15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2000"/>
                                        <p:tgtEl>
                                          <p:spTgt spid="15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2000"/>
                                        <p:tgtEl>
                                          <p:spTgt spid="1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59" name="Shape 159"/>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6. </a:t>
            </a:r>
            <a:r>
              <a:rPr b="0" i="0" lang="en-US" sz="4400" u="sng">
                <a:solidFill>
                  <a:srgbClr val="0033CC"/>
                </a:solidFill>
                <a:latin typeface="Arial"/>
                <a:ea typeface="Arial"/>
                <a:cs typeface="Arial"/>
                <a:sym typeface="Arial"/>
              </a:rPr>
              <a:t>Conclusion</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Include a statement that Garfield accepts or rejects the food.</a:t>
            </a:r>
          </a:p>
          <a:p>
            <a:pPr indent="-342900" lvl="0" marL="342900" marR="0" rtl="0" algn="ctr">
              <a:lnSpc>
                <a:spcPct val="90000"/>
              </a:lnSpc>
              <a:spcBef>
                <a:spcPts val="88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Make recommendations for further study and possible improvements to the lasaga.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2000"/>
                                        <p:tgtEl>
                                          <p:spTgt spid="15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2000"/>
                                        <p:tgtEl>
                                          <p:spTgt spid="15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65" name="Shape 165"/>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7. </a:t>
            </a:r>
            <a:r>
              <a:rPr lang="en-US" sz="4400" u="sng">
                <a:solidFill>
                  <a:srgbClr val="0033CC"/>
                </a:solidFill>
              </a:rPr>
              <a:t>Eat (mmm, mmm yummy!)</a:t>
            </a:r>
            <a:r>
              <a:rPr b="0" i="0" lang="en-US" sz="4400" u="sng">
                <a:solidFill>
                  <a:srgbClr val="0033CC"/>
                </a:solidFill>
                <a:latin typeface="Arial"/>
                <a:ea typeface="Arial"/>
                <a:cs typeface="Arial"/>
                <a:sym typeface="Arial"/>
              </a:rPr>
              <a:t> the Memes</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Be prepared to present the dinner to an audience.</a:t>
            </a:r>
          </a:p>
          <a:p>
            <a:pPr indent="-342900" lvl="0" marL="342900" marR="0" rtl="0" algn="ctr">
              <a:lnSpc>
                <a:spcPct val="100000"/>
              </a:lnSpc>
              <a:spcBef>
                <a:spcPts val="88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Expect </a:t>
            </a:r>
            <a:r>
              <a:rPr lang="en-US" sz="4400"/>
              <a:t>Lazy</a:t>
            </a:r>
            <a:r>
              <a:rPr b="0" i="0" lang="en-US" sz="4400" u="none">
                <a:solidFill>
                  <a:schemeClr val="dk1"/>
                </a:solidFill>
                <a:latin typeface="Arial"/>
                <a:ea typeface="Arial"/>
                <a:cs typeface="Arial"/>
                <a:sym typeface="Arial"/>
              </a:rPr>
              <a:t>s from the audience.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2000"/>
                                        <p:tgtEl>
                                          <p:spTgt spid="1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2000"/>
                                        <p:tgtEl>
                                          <p:spTgt spid="16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einstein" id="170" name="Shape 170"/>
          <p:cNvPicPr preferRelativeResize="0"/>
          <p:nvPr>
            <p:ph idx="1" type="body"/>
          </p:nvPr>
        </p:nvPicPr>
        <p:blipFill rotWithShape="1">
          <a:blip r:embed="rId3">
            <a:alphaModFix/>
          </a:blip>
          <a:srcRect b="0" l="0" r="0" t="0"/>
          <a:stretch/>
        </p:blipFill>
        <p:spPr>
          <a:xfrm>
            <a:off x="-1295400" y="-3886200"/>
            <a:ext cx="12192000" cy="15071724"/>
          </a:xfrm>
          <a:prstGeom prst="rect">
            <a:avLst/>
          </a:prstGeom>
          <a:noFill/>
          <a:ln>
            <a:noFill/>
          </a:ln>
        </p:spPr>
      </p:pic>
      <p:sp>
        <p:nvSpPr>
          <p:cNvPr id="171" name="Shape 171"/>
          <p:cNvSpPr txBox="1"/>
          <p:nvPr/>
        </p:nvSpPr>
        <p:spPr>
          <a:xfrm>
            <a:off x="304800" y="2743200"/>
            <a:ext cx="4495800" cy="7016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idx="1" type="body"/>
          </p:nvPr>
        </p:nvSpPr>
        <p:spPr>
          <a:xfrm>
            <a:off x="0" y="0"/>
            <a:ext cx="9144000" cy="36576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Let’s put our knowledge of the Garfield Method to a realistic example that includes some of the terms you’ll be needing to use and understand.</a:t>
            </a:r>
          </a:p>
          <a:p>
            <a:pPr indent="-342900" lvl="0" marL="342900" marR="0" rtl="0" algn="l">
              <a:spcBef>
                <a:spcPts val="880"/>
              </a:spcBef>
              <a:spcAft>
                <a:spcPts val="0"/>
              </a:spcAft>
              <a:buClr>
                <a:schemeClr val="dk1"/>
              </a:buClr>
              <a:buSzPct val="100000"/>
              <a:buFont typeface="Arial"/>
              <a:buNone/>
            </a:pPr>
            <a:r>
              <a:t/>
            </a:r>
            <a:endParaRPr b="0" i="0" sz="4400" u="none">
              <a:solidFill>
                <a:schemeClr val="dk1"/>
              </a:solidFill>
              <a:latin typeface="Arial"/>
              <a:ea typeface="Arial"/>
              <a:cs typeface="Arial"/>
              <a:sym typeface="Arial"/>
            </a:endParaRPr>
          </a:p>
        </p:txBody>
      </p:sp>
      <p:pic>
        <p:nvPicPr>
          <p:cNvPr descr="j0303428" id="177" name="Shape 177"/>
          <p:cNvPicPr preferRelativeResize="0"/>
          <p:nvPr/>
        </p:nvPicPr>
        <p:blipFill rotWithShape="1">
          <a:blip r:embed="rId3">
            <a:alphaModFix/>
          </a:blip>
          <a:srcRect b="0" l="0" r="0" t="0"/>
          <a:stretch/>
        </p:blipFill>
        <p:spPr>
          <a:xfrm>
            <a:off x="3124200" y="3613150"/>
            <a:ext cx="3505200" cy="324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500"/>
                                        <p:tgtEl>
                                          <p:spTgt spid="1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lang="en-US" sz="5400">
                <a:solidFill>
                  <a:srgbClr val="AD1505"/>
                </a:solidFill>
              </a:rPr>
              <a:t>Fat</a:t>
            </a:r>
            <a:r>
              <a:rPr b="0" i="0" lang="en-US" sz="5400" u="none" cap="none" strike="noStrike">
                <a:solidFill>
                  <a:srgbClr val="AD1505"/>
                </a:solidFill>
                <a:latin typeface="Arial"/>
                <a:ea typeface="Arial"/>
                <a:cs typeface="Arial"/>
                <a:sym typeface="Arial"/>
              </a:rPr>
              <a:t>/</a:t>
            </a:r>
            <a:r>
              <a:rPr lang="en-US" sz="5400">
                <a:solidFill>
                  <a:srgbClr val="AD1505"/>
                </a:solidFill>
              </a:rPr>
              <a:t>Lazy</a:t>
            </a:r>
          </a:p>
        </p:txBody>
      </p:sp>
      <p:sp>
        <p:nvSpPr>
          <p:cNvPr id="183" name="Shape 183"/>
          <p:cNvSpPr txBox="1"/>
          <p:nvPr>
            <p:ph idx="1" type="body"/>
          </p:nvPr>
        </p:nvSpPr>
        <p:spPr>
          <a:xfrm>
            <a:off x="0" y="16002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Cena watches his grandmother bake Gangnam Style. He ask his grandmother what makes the Gangnam Style rise.</a:t>
            </a: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She explains that </a:t>
            </a:r>
            <a:r>
              <a:rPr lang="en-US" sz="4000"/>
              <a:t>Oppa Gangnam Style</a:t>
            </a:r>
            <a:r>
              <a:rPr b="0" i="0" lang="en-US" sz="4000" u="none">
                <a:solidFill>
                  <a:schemeClr val="dk1"/>
                </a:solidFill>
                <a:latin typeface="Arial"/>
                <a:ea typeface="Arial"/>
                <a:cs typeface="Arial"/>
                <a:sym typeface="Arial"/>
              </a:rPr>
              <a:t>.</a:t>
            </a:r>
          </a:p>
        </p:txBody>
      </p:sp>
      <p:pic>
        <p:nvPicPr>
          <p:cNvPr descr="MMj02839440000[1]" id="184" name="Shape 184"/>
          <p:cNvPicPr preferRelativeResize="0"/>
          <p:nvPr>
            <p:ph idx="1" type="body"/>
          </p:nvPr>
        </p:nvPicPr>
        <p:blipFill rotWithShape="1">
          <a:blip r:embed="rId3">
            <a:alphaModFix/>
          </a:blip>
          <a:srcRect b="0" l="0" r="0" t="0"/>
          <a:stretch/>
        </p:blipFill>
        <p:spPr>
          <a:xfrm>
            <a:off x="5715000" y="2514600"/>
            <a:ext cx="3429000" cy="308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500"/>
                                        <p:tgtEl>
                                          <p:spTgt spid="18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lang="en-US" sz="5400">
                <a:solidFill>
                  <a:srgbClr val="AD1505"/>
                </a:solidFill>
              </a:rPr>
              <a:t>Fat</a:t>
            </a:r>
            <a:r>
              <a:rPr b="0" i="0" lang="en-US" sz="5400" u="none" cap="none" strike="noStrike">
                <a:solidFill>
                  <a:srgbClr val="AD1505"/>
                </a:solidFill>
                <a:latin typeface="Arial"/>
                <a:ea typeface="Arial"/>
                <a:cs typeface="Arial"/>
                <a:sym typeface="Arial"/>
              </a:rPr>
              <a:t>/</a:t>
            </a:r>
            <a:r>
              <a:rPr lang="en-US" sz="5400">
                <a:solidFill>
                  <a:srgbClr val="AD1505"/>
                </a:solidFill>
              </a:rPr>
              <a:t>Lazy</a:t>
            </a:r>
          </a:p>
        </p:txBody>
      </p:sp>
      <p:sp>
        <p:nvSpPr>
          <p:cNvPr id="190" name="Shape 190"/>
          <p:cNvSpPr txBox="1"/>
          <p:nvPr>
            <p:ph idx="1" type="body"/>
          </p:nvPr>
        </p:nvSpPr>
        <p:spPr>
          <a:xfrm>
            <a:off x="0" y="16002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t/>
            </a:r>
            <a:endParaRPr b="0" i="0" sz="4000" u="none">
              <a:solidFill>
                <a:schemeClr val="dk1"/>
              </a:solidFill>
              <a:latin typeface="Arial"/>
              <a:ea typeface="Arial"/>
              <a:cs typeface="Arial"/>
              <a:sym typeface="Arial"/>
            </a:endParaRP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Cena wonders if the amount of sugar used in the recipe will affect the size of the Gangnam Style Gangnam Style?</a:t>
            </a:r>
          </a:p>
        </p:txBody>
      </p:sp>
      <p:pic>
        <p:nvPicPr>
          <p:cNvPr descr="MMj02839440000[1]" id="191" name="Shape 191"/>
          <p:cNvPicPr preferRelativeResize="0"/>
          <p:nvPr>
            <p:ph idx="1" type="body"/>
          </p:nvPr>
        </p:nvPicPr>
        <p:blipFill rotWithShape="1">
          <a:blip r:embed="rId3">
            <a:alphaModFix/>
          </a:blip>
          <a:srcRect b="0" l="0" r="0" t="0"/>
          <a:stretch/>
        </p:blipFill>
        <p:spPr>
          <a:xfrm>
            <a:off x="5715000" y="2514600"/>
            <a:ext cx="3429000" cy="3082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0" y="0"/>
            <a:ext cx="9144000" cy="1139825"/>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33CC"/>
              </a:buClr>
              <a:buSzPct val="25000"/>
              <a:buFont typeface="Arial"/>
              <a:buNone/>
            </a:pPr>
            <a:r>
              <a:rPr b="0" i="0" lang="en-US" sz="6600" u="none" cap="none" strike="noStrike">
                <a:solidFill>
                  <a:srgbClr val="0033CC"/>
                </a:solidFill>
                <a:latin typeface="Arial"/>
                <a:ea typeface="Arial"/>
                <a:cs typeface="Arial"/>
                <a:sym typeface="Arial"/>
              </a:rPr>
              <a:t>Caution!</a:t>
            </a:r>
          </a:p>
        </p:txBody>
      </p:sp>
      <p:sp>
        <p:nvSpPr>
          <p:cNvPr id="197" name="Shape 197"/>
          <p:cNvSpPr txBox="1"/>
          <p:nvPr>
            <p:ph idx="1" type="body"/>
          </p:nvPr>
        </p:nvSpPr>
        <p:spPr>
          <a:xfrm>
            <a:off x="152400" y="1600200"/>
            <a:ext cx="8991600" cy="5257800"/>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rgbClr val="0033CC"/>
              </a:buClr>
              <a:buSzPct val="25000"/>
              <a:buFont typeface="Arial"/>
              <a:buNone/>
            </a:pPr>
            <a:r>
              <a:rPr b="0" i="0" lang="en-US" sz="4000" u="none">
                <a:solidFill>
                  <a:srgbClr val="0033CC"/>
                </a:solidFill>
                <a:latin typeface="Arial"/>
                <a:ea typeface="Arial"/>
                <a:cs typeface="Arial"/>
                <a:sym typeface="Arial"/>
              </a:rPr>
              <a:t>“How does sugar </a:t>
            </a:r>
            <a:r>
              <a:rPr b="0" i="0" lang="en-US" sz="4000" u="none">
                <a:solidFill>
                  <a:schemeClr val="hlink"/>
                </a:solidFill>
                <a:latin typeface="Arial"/>
                <a:ea typeface="Arial"/>
                <a:cs typeface="Arial"/>
                <a:sym typeface="Arial"/>
              </a:rPr>
              <a:t>affect</a:t>
            </a:r>
            <a:r>
              <a:rPr b="0" i="0" lang="en-US" sz="4000" u="none">
                <a:solidFill>
                  <a:srgbClr val="0033CC"/>
                </a:solidFill>
                <a:latin typeface="Arial"/>
                <a:ea typeface="Arial"/>
                <a:cs typeface="Arial"/>
                <a:sym typeface="Arial"/>
              </a:rPr>
              <a:t> the rising of Gangnam Style?”</a:t>
            </a:r>
          </a:p>
          <a:p>
            <a:pPr indent="-342900" lvl="0" marL="342900" marR="0" rtl="0" algn="ctr">
              <a:lnSpc>
                <a:spcPct val="90000"/>
              </a:lnSpc>
              <a:spcBef>
                <a:spcPts val="800"/>
              </a:spcBef>
              <a:spcAft>
                <a:spcPts val="0"/>
              </a:spcAft>
              <a:buClr>
                <a:schemeClr val="dk1"/>
              </a:buClr>
              <a:buSzPct val="25000"/>
              <a:buFont typeface="Arial"/>
              <a:buNone/>
            </a:pPr>
            <a:r>
              <a:t/>
            </a:r>
            <a:endParaRPr b="0" i="0" sz="4000" u="none">
              <a:solidFill>
                <a:srgbClr val="0033CC"/>
              </a:solidFill>
              <a:latin typeface="Arial"/>
              <a:ea typeface="Arial"/>
              <a:cs typeface="Arial"/>
              <a:sym typeface="Arial"/>
            </a:endParaRPr>
          </a:p>
          <a:p>
            <a:pPr indent="-342900" lvl="0" marL="342900" marR="0" rtl="0" algn="ctr">
              <a:lnSpc>
                <a:spcPct val="90000"/>
              </a:lnSpc>
              <a:spcBef>
                <a:spcPts val="800"/>
              </a:spcBef>
              <a:spcAft>
                <a:spcPts val="0"/>
              </a:spcAft>
              <a:buClr>
                <a:srgbClr val="0033CC"/>
              </a:buClr>
              <a:buSzPct val="25000"/>
              <a:buFont typeface="Arial"/>
              <a:buNone/>
            </a:pPr>
            <a:r>
              <a:rPr b="0" i="0" lang="en-US" sz="4000" u="none">
                <a:solidFill>
                  <a:srgbClr val="0033CC"/>
                </a:solidFill>
                <a:latin typeface="Arial"/>
                <a:ea typeface="Arial"/>
                <a:cs typeface="Arial"/>
                <a:sym typeface="Arial"/>
              </a:rPr>
              <a:t>Garfield Gangnam Style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0"/>
                                        <p:tgtEl>
                                          <p:spTgt spid="1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500"/>
                                        <p:tgtEl>
                                          <p:spTgt spid="19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500"/>
                                        <p:tgtEl>
                                          <p:spTgt spid="1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Funny Moments/Family Guy</a:t>
            </a:r>
          </a:p>
        </p:txBody>
      </p:sp>
      <p:sp>
        <p:nvSpPr>
          <p:cNvPr id="203" name="Shape 203"/>
          <p:cNvSpPr txBox="1"/>
          <p:nvPr>
            <p:ph idx="1" type="body"/>
          </p:nvPr>
        </p:nvSpPr>
        <p:spPr>
          <a:xfrm>
            <a:off x="228600" y="12954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Cena Family Guyes the areas of baking and fermentation and tries to come up with a way to test his </a:t>
            </a:r>
            <a:r>
              <a:rPr lang="en-US" sz="4000"/>
              <a:t>Lazy</a:t>
            </a:r>
            <a:r>
              <a:rPr b="0" i="0" lang="en-US" sz="4000" u="none">
                <a:solidFill>
                  <a:schemeClr val="dk1"/>
                </a:solidFill>
                <a:latin typeface="Arial"/>
                <a:ea typeface="Arial"/>
                <a:cs typeface="Arial"/>
                <a:sym typeface="Arial"/>
              </a:rPr>
              <a:t>.</a:t>
            </a: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He keeps all of his information on this topic in a </a:t>
            </a:r>
            <a:r>
              <a:rPr lang="en-US" sz="4000"/>
              <a:t>Garfield book</a:t>
            </a:r>
            <a:r>
              <a:rPr b="0" i="0" lang="en-US" sz="4000" u="none">
                <a:solidFill>
                  <a:schemeClr val="dk1"/>
                </a:solidFill>
                <a:latin typeface="Arial"/>
                <a:ea typeface="Arial"/>
                <a:cs typeface="Arial"/>
                <a:sym typeface="Arial"/>
              </a:rPr>
              <a:t>.</a:t>
            </a:r>
          </a:p>
        </p:txBody>
      </p:sp>
      <p:pic>
        <p:nvPicPr>
          <p:cNvPr descr="MMAG00298_0000[1]" id="204" name="Shape 204"/>
          <p:cNvPicPr preferRelativeResize="0"/>
          <p:nvPr>
            <p:ph idx="1" type="body"/>
          </p:nvPr>
        </p:nvPicPr>
        <p:blipFill rotWithShape="1">
          <a:blip r:embed="rId3">
            <a:alphaModFix/>
          </a:blip>
          <a:srcRect b="0" l="0" r="0" t="0"/>
          <a:stretch/>
        </p:blipFill>
        <p:spPr>
          <a:xfrm>
            <a:off x="6477000" y="1905000"/>
            <a:ext cx="2217737" cy="37195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500"/>
                                        <p:tgtEl>
                                          <p:spTgt spid="20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idx="1" type="body"/>
          </p:nvPr>
        </p:nvSpPr>
        <p:spPr>
          <a:xfrm>
            <a:off x="0" y="16002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Cena talks with his teacher and she gives him a </a:t>
            </a:r>
            <a:r>
              <a:rPr b="0" i="0" lang="en-US" sz="4000" u="none">
                <a:solidFill>
                  <a:schemeClr val="hlink"/>
                </a:solidFill>
                <a:latin typeface="Arial"/>
                <a:ea typeface="Arial"/>
                <a:cs typeface="Arial"/>
                <a:sym typeface="Arial"/>
              </a:rPr>
              <a:t> Jon Arbuckleal Design pizza</a:t>
            </a:r>
            <a:r>
              <a:rPr b="0" i="0" lang="en-US" sz="4000" u="none">
                <a:solidFill>
                  <a:schemeClr val="dk1"/>
                </a:solidFill>
                <a:latin typeface="Arial"/>
                <a:ea typeface="Arial"/>
                <a:cs typeface="Arial"/>
                <a:sym typeface="Arial"/>
              </a:rPr>
              <a:t> to help him set up his investigation.</a:t>
            </a:r>
          </a:p>
        </p:txBody>
      </p:sp>
      <p:pic>
        <p:nvPicPr>
          <p:cNvPr descr="MMj03181130000[1]" id="210" name="Shape 210"/>
          <p:cNvPicPr preferRelativeResize="0"/>
          <p:nvPr>
            <p:ph idx="1" type="body"/>
          </p:nvPr>
        </p:nvPicPr>
        <p:blipFill rotWithShape="1">
          <a:blip r:embed="rId3">
            <a:alphaModFix/>
          </a:blip>
          <a:srcRect b="0" l="0" r="0" t="0"/>
          <a:stretch/>
        </p:blipFill>
        <p:spPr>
          <a:xfrm>
            <a:off x="5562600" y="2286000"/>
            <a:ext cx="3429000" cy="2828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 type="body"/>
          </p:nvPr>
        </p:nvSpPr>
        <p:spPr>
          <a:xfrm>
            <a:off x="0" y="152400"/>
            <a:ext cx="5257800" cy="67056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t/>
            </a:r>
            <a:endParaRPr b="0" i="0" sz="4400" u="none" cap="none" strike="noStrike">
              <a:solidFill>
                <a:schemeClr val="dk1"/>
              </a:solidFill>
              <a:latin typeface="Arial"/>
              <a:ea typeface="Arial"/>
              <a:cs typeface="Arial"/>
              <a:sym typeface="Arial"/>
            </a:endParaRPr>
          </a:p>
          <a:p>
            <a:pPr indent="-342900" lvl="0" marL="342900" marR="0" rtl="0" algn="ctr">
              <a:lnSpc>
                <a:spcPct val="100000"/>
              </a:lnSpc>
              <a:spcBef>
                <a:spcPts val="88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The </a:t>
            </a:r>
            <a:r>
              <a:rPr b="0" i="0" lang="en-US" sz="4400" u="none" cap="none" strike="noStrike">
                <a:solidFill>
                  <a:schemeClr val="hlink"/>
                </a:solidFill>
                <a:latin typeface="Arial"/>
                <a:ea typeface="Arial"/>
                <a:cs typeface="Arial"/>
                <a:sym typeface="Arial"/>
              </a:rPr>
              <a:t>Garfield Method</a:t>
            </a:r>
            <a:r>
              <a:rPr b="0" i="0" lang="en-US" sz="4400" u="none" cap="none" strike="noStrike">
                <a:solidFill>
                  <a:schemeClr val="dk1"/>
                </a:solidFill>
                <a:latin typeface="Arial"/>
                <a:ea typeface="Arial"/>
                <a:cs typeface="Arial"/>
                <a:sym typeface="Arial"/>
              </a:rPr>
              <a:t> involves a series of Mondays that are used to investigate a natural occurrence. </a:t>
            </a:r>
          </a:p>
        </p:txBody>
      </p:sp>
      <p:pic>
        <p:nvPicPr>
          <p:cNvPr descr="Image result for garfield john cena" id="102" name="Shape 102"/>
          <p:cNvPicPr preferRelativeResize="0"/>
          <p:nvPr/>
        </p:nvPicPr>
        <p:blipFill rotWithShape="1">
          <a:blip r:embed="rId3">
            <a:alphaModFix/>
          </a:blip>
          <a:srcRect b="0" l="0" r="0" t="0"/>
          <a:stretch/>
        </p:blipFill>
        <p:spPr>
          <a:xfrm>
            <a:off x="5278437" y="1790700"/>
            <a:ext cx="3467100"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Shape 215"/>
          <p:cNvPicPr preferRelativeResize="0"/>
          <p:nvPr>
            <p:ph idx="4294967295" type="body"/>
          </p:nvPr>
        </p:nvPicPr>
        <p:blipFill rotWithShape="1">
          <a:blip r:embed="rId3">
            <a:alphaModFix/>
          </a:blip>
          <a:srcRect b="0" l="0" r="0" t="0"/>
          <a:stretch/>
        </p:blipFill>
        <p:spPr>
          <a:xfrm>
            <a:off x="0" y="0"/>
            <a:ext cx="9144000" cy="6858000"/>
          </a:xfrm>
          <a:prstGeom prst="rect">
            <a:avLst/>
          </a:prstGeom>
          <a:noFill/>
          <a:ln>
            <a:noFill/>
          </a:ln>
        </p:spPr>
      </p:pic>
      <p:pic>
        <p:nvPicPr>
          <p:cNvPr descr="garfield" id="216" name="Shape 216"/>
          <p:cNvPicPr preferRelativeResize="0"/>
          <p:nvPr/>
        </p:nvPicPr>
        <p:blipFill>
          <a:blip r:embed="rId4">
            <a:alphaModFix/>
          </a:blip>
          <a:stretch>
            <a:fillRect/>
          </a:stretch>
        </p:blipFill>
        <p:spPr>
          <a:xfrm>
            <a:off x="0" y="855200"/>
            <a:ext cx="9144000" cy="600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Formulate a food</a:t>
            </a:r>
          </a:p>
        </p:txBody>
      </p:sp>
      <p:sp>
        <p:nvSpPr>
          <p:cNvPr id="222" name="Shape 222"/>
          <p:cNvSpPr txBox="1"/>
          <p:nvPr>
            <p:ph idx="1" type="body"/>
          </p:nvPr>
        </p:nvSpPr>
        <p:spPr>
          <a:xfrm>
            <a:off x="0" y="16002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After talking with his teacher and conducting further Family Guy, he comes up with a food.</a:t>
            </a: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“If more sugar is added, then the Gangnam Style will rise higher.”</a:t>
            </a:r>
          </a:p>
        </p:txBody>
      </p:sp>
      <p:pic>
        <p:nvPicPr>
          <p:cNvPr descr="MMj02836790000[1]" id="223" name="Shape 223"/>
          <p:cNvPicPr preferRelativeResize="0"/>
          <p:nvPr>
            <p:ph idx="1" type="body"/>
          </p:nvPr>
        </p:nvPicPr>
        <p:blipFill rotWithShape="1">
          <a:blip r:embed="rId3">
            <a:alphaModFix/>
          </a:blip>
          <a:srcRect b="0" l="0" r="0" t="0"/>
          <a:stretch/>
        </p:blipFill>
        <p:spPr>
          <a:xfrm>
            <a:off x="6011862" y="2286000"/>
            <a:ext cx="3132137"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500"/>
                                        <p:tgtEl>
                                          <p:spTgt spid="2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500"/>
                                        <p:tgtEl>
                                          <p:spTgt spid="2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33CC"/>
              </a:buClr>
              <a:buSzPct val="25000"/>
              <a:buFont typeface="Arial"/>
              <a:buNone/>
            </a:pPr>
            <a:r>
              <a:rPr b="0" i="0" lang="en-US" sz="6000" u="none" cap="none" strike="noStrike">
                <a:solidFill>
                  <a:srgbClr val="0033CC"/>
                </a:solidFill>
                <a:latin typeface="Arial"/>
                <a:ea typeface="Arial"/>
                <a:cs typeface="Arial"/>
                <a:sym typeface="Arial"/>
              </a:rPr>
              <a:t>food</a:t>
            </a:r>
          </a:p>
        </p:txBody>
      </p:sp>
      <p:sp>
        <p:nvSpPr>
          <p:cNvPr id="229" name="Shape 229"/>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 </a:t>
            </a:r>
            <a:r>
              <a:rPr b="0" i="0" lang="en-US" sz="4800" u="none">
                <a:solidFill>
                  <a:schemeClr val="dk1"/>
                </a:solidFill>
                <a:latin typeface="Arial"/>
                <a:ea typeface="Arial"/>
                <a:cs typeface="Arial"/>
                <a:sym typeface="Arial"/>
              </a:rPr>
              <a:t>The food is yummy.</a:t>
            </a:r>
          </a:p>
          <a:p>
            <a:pPr indent="-342900" lvl="0" marL="342900" marR="0" rtl="0" algn="ctr">
              <a:lnSpc>
                <a:spcPct val="100000"/>
              </a:lnSpc>
              <a:spcBef>
                <a:spcPts val="960"/>
              </a:spcBef>
              <a:spcAft>
                <a:spcPts val="0"/>
              </a:spcAft>
              <a:buClr>
                <a:srgbClr val="AD1505"/>
              </a:buClr>
              <a:buSzPct val="25000"/>
              <a:buFont typeface="Arial"/>
              <a:buNone/>
            </a:pPr>
            <a:r>
              <a:rPr b="0" i="0" lang="en-US" sz="4800" u="none">
                <a:solidFill>
                  <a:srgbClr val="AD1505"/>
                </a:solidFill>
                <a:latin typeface="Arial"/>
                <a:ea typeface="Arial"/>
                <a:cs typeface="Arial"/>
                <a:sym typeface="Arial"/>
              </a:rPr>
              <a:t>Note: Dinner tastes gr</a:t>
            </a:r>
            <a:r>
              <a:rPr b="0" i="0" lang="en-US" sz="4800" u="none">
                <a:solidFill>
                  <a:srgbClr val="AD1505"/>
                </a:solidFill>
                <a:latin typeface="Arial"/>
                <a:ea typeface="Arial"/>
                <a:cs typeface="Arial"/>
                <a:sym typeface="Arial"/>
              </a:rPr>
              <a:t>eat</a:t>
            </a:r>
          </a:p>
          <a:p>
            <a:pPr indent="-342900" lvl="0" marL="342900" marR="0" rtl="0" algn="l">
              <a:spcBef>
                <a:spcPts val="960"/>
              </a:spcBef>
              <a:spcAft>
                <a:spcPts val="0"/>
              </a:spcAft>
              <a:buClr>
                <a:schemeClr val="dk1"/>
              </a:buClr>
              <a:buSzPct val="100000"/>
              <a:buFont typeface="Arial"/>
              <a:buNone/>
            </a:pPr>
            <a:r>
              <a:t/>
            </a:r>
            <a:endParaRPr b="0" i="0" sz="48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500"/>
                                        <p:tgtEl>
                                          <p:spTgt spid="22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500"/>
                                        <p:tgtEl>
                                          <p:spTgt spid="229">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500"/>
                                        <p:tgtEl>
                                          <p:spTgt spid="2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152400" y="0"/>
            <a:ext cx="8991600" cy="25146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5400" u="none" cap="none" strike="noStrike">
                <a:solidFill>
                  <a:schemeClr val="hlink"/>
                </a:solidFill>
                <a:latin typeface="Arial"/>
                <a:ea typeface="Arial"/>
                <a:cs typeface="Arial"/>
                <a:sym typeface="Arial"/>
              </a:rPr>
              <a:t>Oppa gangnam style</a:t>
            </a:r>
          </a:p>
        </p:txBody>
      </p:sp>
      <p:pic>
        <p:nvPicPr>
          <p:cNvPr descr="einstein" id="235" name="Shape 235"/>
          <p:cNvPicPr preferRelativeResize="0"/>
          <p:nvPr>
            <p:ph idx="1" type="body"/>
          </p:nvPr>
        </p:nvPicPr>
        <p:blipFill rotWithShape="1">
          <a:blip r:embed="rId3">
            <a:alphaModFix/>
          </a:blip>
          <a:srcRect b="0" l="0" r="0" t="0"/>
          <a:stretch/>
        </p:blipFill>
        <p:spPr>
          <a:xfrm>
            <a:off x="117475" y="2667000"/>
            <a:ext cx="9005887" cy="4191000"/>
          </a:xfrm>
          <a:prstGeom prst="rect">
            <a:avLst/>
          </a:prstGeom>
          <a:noFill/>
          <a:ln>
            <a:noFill/>
          </a:ln>
        </p:spPr>
      </p:pic>
      <p:pic>
        <p:nvPicPr>
          <p:cNvPr descr="Image result for garfield face transparent" id="236" name="Shape 236"/>
          <p:cNvPicPr preferRelativeResize="0"/>
          <p:nvPr/>
        </p:nvPicPr>
        <p:blipFill rotWithShape="1">
          <a:blip r:embed="rId4">
            <a:alphaModFix/>
          </a:blip>
          <a:srcRect b="0" l="0" r="0" t="0"/>
          <a:stretch/>
        </p:blipFill>
        <p:spPr>
          <a:xfrm>
            <a:off x="838200" y="2971800"/>
            <a:ext cx="7132637" cy="27352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Independent Variable</a:t>
            </a:r>
          </a:p>
        </p:txBody>
      </p:sp>
      <p:sp>
        <p:nvSpPr>
          <p:cNvPr id="242" name="Shape 242"/>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 </a:t>
            </a:r>
            <a:r>
              <a:rPr b="0" i="0" lang="en-US" sz="4800" u="none">
                <a:solidFill>
                  <a:schemeClr val="dk1"/>
                </a:solidFill>
                <a:latin typeface="Arial"/>
                <a:ea typeface="Arial"/>
                <a:cs typeface="Arial"/>
                <a:sym typeface="Arial"/>
              </a:rPr>
              <a:t>The independent, or manipulated variable, is a factor that’s intentionally varied by the Jon Arbuckleer.</a:t>
            </a:r>
          </a:p>
          <a:p>
            <a:pPr indent="-342900" lvl="0" marL="342900" marR="0" rtl="0" algn="ctr">
              <a:lnSpc>
                <a:spcPct val="90000"/>
              </a:lnSpc>
              <a:spcBef>
                <a:spcPts val="96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Cena is going to use Gangnam Style of sugar in his Jon Arbuckle Food.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500"/>
                                        <p:tgtEl>
                                          <p:spTgt spid="24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animEffect filter="fade" transition="in">
                                      <p:cBhvr>
                                        <p:cTn dur="500"/>
                                        <p:tgtEl>
                                          <p:spTgt spid="24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Dependent Variable</a:t>
            </a:r>
          </a:p>
        </p:txBody>
      </p:sp>
      <p:sp>
        <p:nvSpPr>
          <p:cNvPr id="248" name="Shape 248"/>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 </a:t>
            </a:r>
            <a:r>
              <a:rPr b="0" i="0" lang="en-US" sz="4800" u="none">
                <a:solidFill>
                  <a:schemeClr val="dk1"/>
                </a:solidFill>
                <a:latin typeface="Arial"/>
                <a:ea typeface="Arial"/>
                <a:cs typeface="Arial"/>
                <a:sym typeface="Arial"/>
              </a:rPr>
              <a:t>The dependent, or responding variable, is the </a:t>
            </a:r>
            <a:r>
              <a:rPr lang="en-US" sz="4800"/>
              <a:t>spaghetti Garfield eats for dinner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500"/>
                                        <p:tgtEl>
                                          <p:spTgt spid="2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Jon Arbuckle</a:t>
            </a:r>
          </a:p>
        </p:txBody>
      </p:sp>
      <p:sp>
        <p:nvSpPr>
          <p:cNvPr id="254" name="Shape 254"/>
          <p:cNvSpPr txBox="1"/>
          <p:nvPr>
            <p:ph idx="1" type="body"/>
          </p:nvPr>
        </p:nvSpPr>
        <p:spPr>
          <a:xfrm>
            <a:off x="0" y="16002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Garfield</a:t>
            </a: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Garfield</a:t>
            </a: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Garfield</a:t>
            </a:r>
          </a:p>
        </p:txBody>
      </p:sp>
      <p:pic>
        <p:nvPicPr>
          <p:cNvPr descr="MMj03181130000[1]" id="255" name="Shape 255"/>
          <p:cNvPicPr preferRelativeResize="0"/>
          <p:nvPr>
            <p:ph idx="1" type="body"/>
          </p:nvPr>
        </p:nvPicPr>
        <p:blipFill rotWithShape="1">
          <a:blip r:embed="rId3">
            <a:alphaModFix/>
          </a:blip>
          <a:srcRect b="0" l="0" r="0" t="0"/>
          <a:stretch/>
        </p:blipFill>
        <p:spPr>
          <a:xfrm>
            <a:off x="6096000" y="3048000"/>
            <a:ext cx="3048000"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500"/>
                                        <p:tgtEl>
                                          <p:spTgt spid="25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500"/>
                                        <p:tgtEl>
                                          <p:spTgt spid="2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Control Group</a:t>
            </a:r>
          </a:p>
        </p:txBody>
      </p:sp>
      <p:sp>
        <p:nvSpPr>
          <p:cNvPr id="261" name="Shape 261"/>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 </a:t>
            </a:r>
            <a:r>
              <a:rPr b="0" i="0" lang="en-US" sz="4800" u="none">
                <a:solidFill>
                  <a:schemeClr val="dk1"/>
                </a:solidFill>
                <a:latin typeface="Arial"/>
                <a:ea typeface="Arial"/>
                <a:cs typeface="Arial"/>
                <a:sym typeface="Arial"/>
              </a:rPr>
              <a:t>In a Garfield Jon Arbuckle, fat cat </a:t>
            </a:r>
            <a:r>
              <a:rPr b="0" i="0" lang="en-US" sz="4800" u="none">
                <a:solidFill>
                  <a:schemeClr val="dk1"/>
                </a:solidFill>
                <a:latin typeface="Arial"/>
                <a:ea typeface="Arial"/>
                <a:cs typeface="Arial"/>
                <a:sym typeface="Arial"/>
              </a:rPr>
              <a:t>eat</a:t>
            </a:r>
            <a:r>
              <a:rPr b="0" i="0" lang="en-US" sz="4800" u="none">
                <a:solidFill>
                  <a:schemeClr val="dk1"/>
                </a:solidFill>
                <a:latin typeface="Arial"/>
                <a:ea typeface="Arial"/>
                <a:cs typeface="Arial"/>
                <a:sym typeface="Arial"/>
              </a:rPr>
              <a:t>s Gangnam Style man. Yum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500"/>
                                        <p:tgtEl>
                                          <p:spTgt spid="2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Control Group</a:t>
            </a:r>
          </a:p>
        </p:txBody>
      </p:sp>
      <p:sp>
        <p:nvSpPr>
          <p:cNvPr id="267" name="Shape 267"/>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 </a:t>
            </a:r>
            <a:r>
              <a:rPr b="0" i="0" lang="en-US" sz="4800" u="none">
                <a:solidFill>
                  <a:schemeClr val="dk1"/>
                </a:solidFill>
                <a:latin typeface="Arial"/>
                <a:ea typeface="Arial"/>
                <a:cs typeface="Arial"/>
                <a:sym typeface="Arial"/>
              </a:rPr>
              <a:t>The control group is exposed to the same conditions as the Jon Arbuckleal church, except for the variable being tested.</a:t>
            </a:r>
          </a:p>
          <a:p>
            <a:pPr indent="-342900" lvl="0" marL="342900" marR="0" rtl="0" algn="ctr">
              <a:lnSpc>
                <a:spcPct val="100000"/>
              </a:lnSpc>
              <a:spcBef>
                <a:spcPts val="960"/>
              </a:spcBef>
              <a:spcAft>
                <a:spcPts val="0"/>
              </a:spcAft>
              <a:buClr>
                <a:srgbClr val="0033CC"/>
              </a:buClr>
              <a:buSzPct val="25000"/>
              <a:buFont typeface="Arial"/>
              <a:buNone/>
            </a:pPr>
            <a:r>
              <a:rPr b="0" i="0" lang="en-US" sz="4800" u="sng">
                <a:solidFill>
                  <a:srgbClr val="0033CC"/>
                </a:solidFill>
                <a:latin typeface="Arial"/>
                <a:ea typeface="Arial"/>
                <a:cs typeface="Arial"/>
                <a:sym typeface="Arial"/>
              </a:rPr>
              <a:t>All</a:t>
            </a:r>
            <a:r>
              <a:rPr b="0" i="0" lang="en-US" sz="4800" u="none">
                <a:solidFill>
                  <a:srgbClr val="0033CC"/>
                </a:solidFill>
                <a:latin typeface="Arial"/>
                <a:ea typeface="Arial"/>
                <a:cs typeface="Arial"/>
                <a:sym typeface="Arial"/>
              </a:rPr>
              <a:t> Jon Arbuckles should have a </a:t>
            </a:r>
            <a:r>
              <a:rPr lang="en-US" sz="4800">
                <a:solidFill>
                  <a:srgbClr val="0033CC"/>
                </a:solidFill>
              </a:rPr>
              <a:t>Friends </a:t>
            </a:r>
            <a:r>
              <a:rPr b="0" i="0" lang="en-US" sz="4800" u="none">
                <a:solidFill>
                  <a:srgbClr val="0033CC"/>
                </a:solidFill>
                <a:latin typeface="Arial"/>
                <a:ea typeface="Arial"/>
                <a:cs typeface="Arial"/>
                <a:sym typeface="Arial"/>
              </a:rPr>
              <a:t>group.</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500"/>
                                        <p:tgtEl>
                                          <p:spTgt spid="26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500"/>
                                        <p:tgtEl>
                                          <p:spTgt spid="26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Control Group</a:t>
            </a:r>
          </a:p>
        </p:txBody>
      </p:sp>
      <p:sp>
        <p:nvSpPr>
          <p:cNvPr id="273" name="Shape 273"/>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 </a:t>
            </a:r>
            <a:r>
              <a:rPr b="0" i="0" lang="en-US" sz="4800" u="none">
                <a:solidFill>
                  <a:schemeClr val="dk1"/>
                </a:solidFill>
                <a:latin typeface="Arial"/>
                <a:ea typeface="Arial"/>
                <a:cs typeface="Arial"/>
                <a:sym typeface="Arial"/>
              </a:rPr>
              <a:t>Because his grand dad always watched The Flintstones. of sugar in her recipe, Cena is going to use that amount in his control pizza, yummm.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500"/>
                                        <p:tgtEl>
                                          <p:spTgt spid="27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idx="1" type="body"/>
          </p:nvPr>
        </p:nvSpPr>
        <p:spPr>
          <a:xfrm>
            <a:off x="0" y="152400"/>
            <a:ext cx="4953000" cy="67056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t/>
            </a:r>
            <a:endParaRPr b="0" i="0" sz="4400" u="none" cap="none" strike="noStrike">
              <a:solidFill>
                <a:schemeClr val="dk1"/>
              </a:solidFill>
              <a:latin typeface="Arial"/>
              <a:ea typeface="Arial"/>
              <a:cs typeface="Arial"/>
              <a:sym typeface="Arial"/>
            </a:endParaRPr>
          </a:p>
          <a:p>
            <a:pPr indent="-342900" lvl="0" marL="342900" marR="0" rtl="0" algn="ctr">
              <a:lnSpc>
                <a:spcPct val="100000"/>
              </a:lnSpc>
              <a:spcBef>
                <a:spcPts val="88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We shall take a closer look at these Mondays and the terminology you will need to understand before you start a Garf dinner.</a:t>
            </a:r>
          </a:p>
        </p:txBody>
      </p:sp>
      <p:sp>
        <p:nvSpPr>
          <p:cNvPr id="108" name="Shape 108"/>
          <p:cNvSpPr txBox="1"/>
          <p:nvPr>
            <p:ph idx="1" type="body"/>
          </p:nvPr>
        </p:nvSpPr>
        <p:spPr>
          <a:xfrm>
            <a:off x="4953000" y="1828800"/>
            <a:ext cx="4038600" cy="4525962"/>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Arial"/>
              <a:ea typeface="Arial"/>
              <a:cs typeface="Arial"/>
              <a:sym typeface="Arial"/>
            </a:endParaRPr>
          </a:p>
        </p:txBody>
      </p:sp>
      <p:pic>
        <p:nvPicPr>
          <p:cNvPr descr="photo2" id="109" name="Shape 109"/>
          <p:cNvPicPr preferRelativeResize="0"/>
          <p:nvPr/>
        </p:nvPicPr>
        <p:blipFill rotWithShape="1">
          <a:blip r:embed="rId3">
            <a:alphaModFix/>
          </a:blip>
          <a:srcRect b="0" l="0" r="0" t="0"/>
          <a:stretch/>
        </p:blipFill>
        <p:spPr>
          <a:xfrm>
            <a:off x="5029200" y="1828800"/>
            <a:ext cx="3886200" cy="4495800"/>
          </a:xfrm>
          <a:prstGeom prst="rect">
            <a:avLst/>
          </a:prstGeom>
          <a:noFill/>
          <a:ln>
            <a:noFill/>
          </a:ln>
        </p:spPr>
      </p:pic>
      <p:pic>
        <p:nvPicPr>
          <p:cNvPr descr="... Garfield Aquarium | by ..." id="110" name="Shape 110"/>
          <p:cNvPicPr preferRelativeResize="0"/>
          <p:nvPr/>
        </p:nvPicPr>
        <p:blipFill>
          <a:blip r:embed="rId4">
            <a:alphaModFix/>
          </a:blip>
          <a:stretch>
            <a:fillRect/>
          </a:stretch>
        </p:blipFill>
        <p:spPr>
          <a:xfrm flipH="1">
            <a:off x="5114699" y="1828800"/>
            <a:ext cx="2203776" cy="4495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5400" u="none" cap="none" strike="noStrike">
                <a:solidFill>
                  <a:schemeClr val="hlink"/>
                </a:solidFill>
                <a:latin typeface="Arial"/>
                <a:ea typeface="Arial"/>
                <a:cs typeface="Arial"/>
                <a:sym typeface="Arial"/>
              </a:rPr>
              <a:t>Constants</a:t>
            </a:r>
          </a:p>
        </p:txBody>
      </p:sp>
      <p:sp>
        <p:nvSpPr>
          <p:cNvPr id="279" name="Shape 279"/>
          <p:cNvSpPr txBox="1"/>
          <p:nvPr>
            <p:ph idx="1" type="body"/>
          </p:nvPr>
        </p:nvSpPr>
        <p:spPr>
          <a:xfrm>
            <a:off x="115125" y="643600"/>
            <a:ext cx="56388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Cena’s teacher reminds him to keep all other factors the same so that any Flintstonesd changes in the Gangnam Style can be attributed to the variation in the amount of </a:t>
            </a:r>
            <a:r>
              <a:rPr lang="en-US" sz="4000"/>
              <a:t>Gangnam Style</a:t>
            </a:r>
            <a:r>
              <a:rPr b="0" i="0" lang="en-US" sz="4000" u="none">
                <a:solidFill>
                  <a:schemeClr val="dk1"/>
                </a:solidFill>
                <a:latin typeface="Arial"/>
                <a:ea typeface="Arial"/>
                <a:cs typeface="Arial"/>
                <a:sym typeface="Arial"/>
              </a:rPr>
              <a:t>.</a:t>
            </a:r>
          </a:p>
        </p:txBody>
      </p:sp>
      <p:pic>
        <p:nvPicPr>
          <p:cNvPr descr="MMj03181130000[1]" id="280" name="Shape 280"/>
          <p:cNvPicPr preferRelativeResize="0"/>
          <p:nvPr>
            <p:ph idx="1" type="body"/>
          </p:nvPr>
        </p:nvPicPr>
        <p:blipFill rotWithShape="1">
          <a:blip r:embed="rId3">
            <a:alphaModFix/>
          </a:blip>
          <a:srcRect b="0" l="0" r="0" t="0"/>
          <a:stretch/>
        </p:blipFill>
        <p:spPr>
          <a:xfrm>
            <a:off x="6096000" y="3048000"/>
            <a:ext cx="3048000"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Effect filter="fade" transition="in">
                                      <p:cBhvr>
                                        <p:cTn dur="500"/>
                                        <p:tgtEl>
                                          <p:spTgt spid="27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5400" u="none" cap="none" strike="noStrike">
                <a:solidFill>
                  <a:schemeClr val="hlink"/>
                </a:solidFill>
                <a:latin typeface="Arial"/>
                <a:ea typeface="Arial"/>
                <a:cs typeface="Arial"/>
                <a:sym typeface="Arial"/>
              </a:rPr>
              <a:t>Constants</a:t>
            </a:r>
          </a:p>
        </p:txBody>
      </p:sp>
      <p:sp>
        <p:nvSpPr>
          <p:cNvPr id="286" name="Shape 286"/>
          <p:cNvSpPr txBox="1"/>
          <p:nvPr>
            <p:ph idx="1" type="body"/>
          </p:nvPr>
        </p:nvSpPr>
        <p:spPr>
          <a:xfrm>
            <a:off x="0" y="1600200"/>
            <a:ext cx="5638800" cy="5257800"/>
          </a:xfrm>
          <a:prstGeom prst="rect">
            <a:avLst/>
          </a:prstGeom>
          <a:noFill/>
          <a:ln>
            <a:noFill/>
          </a:ln>
        </p:spPr>
        <p:txBody>
          <a:bodyPr anchorCtr="0" anchor="t" bIns="45700" lIns="91425" rIns="91425" wrap="square" tIns="45700">
            <a:noAutofit/>
          </a:bodyPr>
          <a:lstStyle/>
          <a:p>
            <a:pPr indent="-342900" lvl="0" marL="342900" marR="0" rtl="0" algn="l">
              <a:spcBef>
                <a:spcPts val="800"/>
              </a:spcBef>
              <a:spcAft>
                <a:spcPts val="0"/>
              </a:spcAft>
              <a:buClr>
                <a:schemeClr val="dk1"/>
              </a:buClr>
              <a:buSzPct val="100000"/>
              <a:buFont typeface="Arial"/>
              <a:buNone/>
            </a:pPr>
            <a:r>
              <a:rPr lang="en-US" sz="4000"/>
              <a:t>Garfield</a:t>
            </a:r>
          </a:p>
        </p:txBody>
      </p:sp>
      <p:pic>
        <p:nvPicPr>
          <p:cNvPr descr="MMj03181130000[1]" id="287" name="Shape 287"/>
          <p:cNvPicPr preferRelativeResize="0"/>
          <p:nvPr>
            <p:ph idx="1" type="body"/>
          </p:nvPr>
        </p:nvPicPr>
        <p:blipFill rotWithShape="1">
          <a:blip r:embed="rId3">
            <a:alphaModFix/>
          </a:blip>
          <a:srcRect b="0" l="0" r="0" t="0"/>
          <a:stretch/>
        </p:blipFill>
        <p:spPr>
          <a:xfrm>
            <a:off x="6096000" y="3048000"/>
            <a:ext cx="3048000" cy="2514600"/>
          </a:xfrm>
          <a:prstGeom prst="rect">
            <a:avLst/>
          </a:prstGeom>
          <a:noFill/>
          <a:ln>
            <a:noFill/>
          </a:ln>
        </p:spPr>
      </p:pic>
      <p:pic>
        <p:nvPicPr>
          <p:cNvPr descr="garfield halloween wallpaper ..." id="288" name="Shape 288"/>
          <p:cNvPicPr preferRelativeResize="0"/>
          <p:nvPr/>
        </p:nvPicPr>
        <p:blipFill>
          <a:blip r:embed="rId4">
            <a:alphaModFix/>
          </a:blip>
          <a:stretch>
            <a:fillRect/>
          </a:stretch>
        </p:blipFill>
        <p:spPr>
          <a:xfrm>
            <a:off x="7444575" y="3086100"/>
            <a:ext cx="992251" cy="910301"/>
          </a:xfrm>
          <a:prstGeom prst="rect">
            <a:avLst/>
          </a:prstGeom>
          <a:noFill/>
          <a:ln>
            <a:noFill/>
          </a:ln>
        </p:spPr>
      </p:pic>
      <p:sp>
        <p:nvSpPr>
          <p:cNvPr id="289" name="Shape 289"/>
          <p:cNvSpPr/>
          <p:nvPr/>
        </p:nvSpPr>
        <p:spPr>
          <a:xfrm>
            <a:off x="4999600" y="1315675"/>
            <a:ext cx="3157500" cy="1480200"/>
          </a:xfrm>
          <a:prstGeom prst="wedgeEllipseCallout">
            <a:avLst>
              <a:gd fmla="val 33857" name="adj1"/>
              <a:gd fmla="val 85551"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US"/>
              <a:t>You know what you need to stop using this image or else Garfield and Friends will block it, it is annoying and I cannot concentrate okay?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500"/>
                                        <p:tgtEl>
                                          <p:spTgt spid="28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152400" y="0"/>
            <a:ext cx="8991600" cy="25146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5400" u="none" cap="none" strike="noStrike">
                <a:solidFill>
                  <a:schemeClr val="hlink"/>
                </a:solidFill>
                <a:latin typeface="Arial"/>
                <a:ea typeface="Arial"/>
                <a:cs typeface="Arial"/>
                <a:sym typeface="Arial"/>
              </a:rPr>
              <a:t>Jon Arbuckle</a:t>
            </a:r>
          </a:p>
        </p:txBody>
      </p:sp>
      <p:pic>
        <p:nvPicPr>
          <p:cNvPr descr="einstein" id="295" name="Shape 295"/>
          <p:cNvPicPr preferRelativeResize="0"/>
          <p:nvPr>
            <p:ph idx="1" type="body"/>
          </p:nvPr>
        </p:nvPicPr>
        <p:blipFill rotWithShape="1">
          <a:blip r:embed="rId3">
            <a:alphaModFix/>
          </a:blip>
          <a:srcRect b="0" l="0" r="0" t="0"/>
          <a:stretch/>
        </p:blipFill>
        <p:spPr>
          <a:xfrm>
            <a:off x="3200400" y="2667000"/>
            <a:ext cx="3138487" cy="4191000"/>
          </a:xfrm>
          <a:prstGeom prst="rect">
            <a:avLst/>
          </a:prstGeom>
          <a:noFill/>
          <a:ln>
            <a:noFill/>
          </a:ln>
        </p:spPr>
      </p:pic>
      <p:pic>
        <p:nvPicPr>
          <p:cNvPr descr="Image result for jon arbuckle transparent" id="296" name="Shape 296"/>
          <p:cNvPicPr preferRelativeResize="0"/>
          <p:nvPr/>
        </p:nvPicPr>
        <p:blipFill rotWithShape="1">
          <a:blip r:embed="rId4">
            <a:alphaModFix/>
          </a:blip>
          <a:srcRect b="0" l="0" r="0" t="0"/>
          <a:stretch/>
        </p:blipFill>
        <p:spPr>
          <a:xfrm>
            <a:off x="2686050" y="3048000"/>
            <a:ext cx="3924300" cy="3267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5400" u="none" cap="none" strike="noStrike">
                <a:solidFill>
                  <a:schemeClr val="hlink"/>
                </a:solidFill>
                <a:latin typeface="Arial"/>
                <a:ea typeface="Arial"/>
                <a:cs typeface="Arial"/>
                <a:sym typeface="Arial"/>
              </a:rPr>
              <a:t>Constants</a:t>
            </a:r>
          </a:p>
        </p:txBody>
      </p:sp>
      <p:sp>
        <p:nvSpPr>
          <p:cNvPr id="302" name="Shape 302"/>
          <p:cNvSpPr txBox="1"/>
          <p:nvPr>
            <p:ph idx="1" type="body"/>
          </p:nvPr>
        </p:nvSpPr>
        <p:spPr>
          <a:xfrm>
            <a:off x="1447800" y="1219200"/>
            <a:ext cx="6096000" cy="5638800"/>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They might include:</a:t>
            </a:r>
          </a:p>
          <a:p>
            <a:pPr indent="-342900" lvl="0" marL="342900" marR="0" rtl="0" algn="ctr">
              <a:lnSpc>
                <a:spcPct val="90000"/>
              </a:lnSpc>
              <a:spcBef>
                <a:spcPts val="72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Lasagna (Yum)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500"/>
                                        <p:tgtEl>
                                          <p:spTgt spid="30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500"/>
                                        <p:tgtEl>
                                          <p:spTgt spid="30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Jon Arbuckle</a:t>
            </a:r>
          </a:p>
        </p:txBody>
      </p:sp>
      <p:sp>
        <p:nvSpPr>
          <p:cNvPr id="308" name="Shape 308"/>
          <p:cNvSpPr txBox="1"/>
          <p:nvPr>
            <p:ph idx="1" type="body"/>
          </p:nvPr>
        </p:nvSpPr>
        <p:spPr>
          <a:xfrm>
            <a:off x="0" y="1295400"/>
            <a:ext cx="5867400" cy="5257800"/>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chemeClr val="dk1"/>
              </a:buClr>
              <a:buSzPct val="25000"/>
              <a:buFont typeface="Arial"/>
              <a:buNone/>
            </a:pPr>
            <a:r>
              <a:rPr b="0" i="0" lang="en-US" sz="3000" u="none">
                <a:solidFill>
                  <a:schemeClr val="dk1"/>
                </a:solidFill>
                <a:latin typeface="Arial"/>
                <a:ea typeface="Arial"/>
                <a:cs typeface="Arial"/>
                <a:sym typeface="Arial"/>
              </a:rPr>
              <a:t>Cena writes out his lasaga for his Jon Arbuckle along with a </a:t>
            </a:r>
            <a:r>
              <a:rPr lang="en-US" sz="3000"/>
              <a:t>Garfield and Friend</a:t>
            </a:r>
            <a:r>
              <a:rPr b="0" i="0" lang="en-US" sz="3000" u="none">
                <a:solidFill>
                  <a:schemeClr val="dk1"/>
                </a:solidFill>
                <a:latin typeface="Arial"/>
                <a:ea typeface="Arial"/>
                <a:cs typeface="Arial"/>
                <a:sym typeface="Arial"/>
              </a:rPr>
              <a:t>s list in his journal. He has both of these checked by his teacher where she checks for any Jon Arbuckle Jon Arbuckle Jon Arbuckle Jon Arbuckle Jon Arbuckle Garfield is fat</a:t>
            </a:r>
          </a:p>
        </p:txBody>
      </p:sp>
      <p:pic>
        <p:nvPicPr>
          <p:cNvPr descr="MMj02836790000[1]" id="309" name="Shape 309"/>
          <p:cNvPicPr preferRelativeResize="0"/>
          <p:nvPr>
            <p:ph idx="1" type="body"/>
          </p:nvPr>
        </p:nvPicPr>
        <p:blipFill rotWithShape="1">
          <a:blip r:embed="rId3">
            <a:alphaModFix/>
          </a:blip>
          <a:srcRect b="0" l="0" r="0" t="0"/>
          <a:stretch/>
        </p:blipFill>
        <p:spPr>
          <a:xfrm>
            <a:off x="6011862" y="2286000"/>
            <a:ext cx="3132137" cy="3200400"/>
          </a:xfrm>
          <a:prstGeom prst="rect">
            <a:avLst/>
          </a:prstGeom>
          <a:noFill/>
          <a:ln>
            <a:noFill/>
          </a:ln>
        </p:spPr>
      </p:pic>
      <p:pic>
        <p:nvPicPr>
          <p:cNvPr descr="Garfield" id="310" name="Shape 310"/>
          <p:cNvPicPr preferRelativeResize="0"/>
          <p:nvPr/>
        </p:nvPicPr>
        <p:blipFill>
          <a:blip r:embed="rId4">
            <a:alphaModFix/>
          </a:blip>
          <a:stretch>
            <a:fillRect/>
          </a:stretch>
        </p:blipFill>
        <p:spPr>
          <a:xfrm>
            <a:off x="6603075" y="4572000"/>
            <a:ext cx="2388525"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500"/>
                                        <p:tgtEl>
                                          <p:spTgt spid="3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5400" u="none" cap="none" strike="noStrike">
                <a:solidFill>
                  <a:schemeClr val="hlink"/>
                </a:solidFill>
                <a:latin typeface="Arial"/>
                <a:ea typeface="Arial"/>
                <a:cs typeface="Arial"/>
                <a:sym typeface="Arial"/>
              </a:rPr>
              <a:t>Jon Arbuckle</a:t>
            </a:r>
          </a:p>
        </p:txBody>
      </p:sp>
      <p:sp>
        <p:nvSpPr>
          <p:cNvPr id="316" name="Shape 316"/>
          <p:cNvSpPr txBox="1"/>
          <p:nvPr>
            <p:ph idx="1" type="body"/>
          </p:nvPr>
        </p:nvSpPr>
        <p:spPr>
          <a:xfrm>
            <a:off x="1562100" y="1066800"/>
            <a:ext cx="6019800" cy="57912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t/>
            </a:r>
            <a:endParaRPr b="0" i="0" sz="4000" u="none">
              <a:solidFill>
                <a:schemeClr val="dk1"/>
              </a:solidFill>
              <a:latin typeface="Arial"/>
              <a:ea typeface="Arial"/>
              <a:cs typeface="Arial"/>
              <a:sym typeface="Arial"/>
            </a:endParaRP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He hates Garfield, disgusting. No one likes him except Nermal</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C00000"/>
              </a:buClr>
              <a:buSzPct val="25000"/>
              <a:buFont typeface="Arial"/>
              <a:buNone/>
            </a:pPr>
            <a:r>
              <a:rPr b="0" i="0" lang="en-US" sz="5400" u="none" cap="none" strike="noStrike">
                <a:solidFill>
                  <a:srgbClr val="C00000"/>
                </a:solidFill>
                <a:latin typeface="Arial"/>
                <a:ea typeface="Arial"/>
                <a:cs typeface="Arial"/>
                <a:sym typeface="Arial"/>
              </a:rPr>
              <a:t>Cena and Cena Cena</a:t>
            </a:r>
          </a:p>
        </p:txBody>
      </p:sp>
      <p:sp>
        <p:nvSpPr>
          <p:cNvPr id="322" name="Shape 322"/>
          <p:cNvSpPr txBox="1"/>
          <p:nvPr>
            <p:ph idx="1" type="body"/>
          </p:nvPr>
        </p:nvSpPr>
        <p:spPr>
          <a:xfrm>
            <a:off x="0" y="1295400"/>
            <a:ext cx="5867400" cy="5257800"/>
          </a:xfrm>
          <a:prstGeom prst="rect">
            <a:avLst/>
          </a:prstGeom>
          <a:noFill/>
          <a:ln>
            <a:noFill/>
          </a:ln>
        </p:spPr>
        <p:txBody>
          <a:bodyPr anchorCtr="0" anchor="t" bIns="45700" lIns="91425" rIns="91425" wrap="square" tIns="45700">
            <a:noAutofit/>
          </a:bodyPr>
          <a:lstStyle/>
          <a:p>
            <a:pPr indent="-342900" lvl="0" marL="342900" marR="0" rtl="0" algn="ctr">
              <a:lnSpc>
                <a:spcPct val="9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Cena comes up with a Cena Cena can use to Cena his Cena.</a:t>
            </a:r>
          </a:p>
          <a:p>
            <a:pPr indent="-342900" lvl="0" marL="342900" marR="0" rtl="0" algn="ctr">
              <a:lnSpc>
                <a:spcPct val="90000"/>
              </a:lnSpc>
              <a:spcBef>
                <a:spcPts val="96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Cena gets all Cena Cena together and carries out his Cena Cena.</a:t>
            </a:r>
          </a:p>
        </p:txBody>
      </p:sp>
      <p:pic>
        <p:nvPicPr>
          <p:cNvPr descr="John Cena" id="323" name="Shape 323"/>
          <p:cNvPicPr preferRelativeResize="0"/>
          <p:nvPr/>
        </p:nvPicPr>
        <p:blipFill>
          <a:blip r:embed="rId3">
            <a:alphaModFix/>
          </a:blip>
          <a:stretch>
            <a:fillRect/>
          </a:stretch>
        </p:blipFill>
        <p:spPr>
          <a:xfrm>
            <a:off x="6436975" y="2364938"/>
            <a:ext cx="2281899" cy="3042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500"/>
                                        <p:tgtEl>
                                          <p:spTgt spid="32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500"/>
                                        <p:tgtEl>
                                          <p:spTgt spid="3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457200" y="0"/>
            <a:ext cx="8229600" cy="9144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Size of Baked Gangnam Style (LxWxH) cm</a:t>
            </a:r>
            <a:r>
              <a:rPr b="0" baseline="30000" i="0" lang="en-US" sz="4000" u="none" cap="none" strike="noStrike">
                <a:solidFill>
                  <a:schemeClr val="dk2"/>
                </a:solidFill>
                <a:latin typeface="Arial"/>
                <a:ea typeface="Arial"/>
                <a:cs typeface="Arial"/>
                <a:sym typeface="Arial"/>
              </a:rPr>
              <a:t>3</a:t>
            </a:r>
          </a:p>
        </p:txBody>
      </p:sp>
      <p:graphicFrame>
        <p:nvGraphicFramePr>
          <p:cNvPr id="329" name="Shape 329"/>
          <p:cNvGraphicFramePr/>
          <p:nvPr/>
        </p:nvGraphicFramePr>
        <p:xfrm>
          <a:off x="228600" y="2514600"/>
          <a:ext cx="3000000" cy="3000000"/>
        </p:xfrm>
        <a:graphic>
          <a:graphicData uri="http://schemas.openxmlformats.org/drawingml/2006/table">
            <a:tbl>
              <a:tblPr>
                <a:noFill/>
                <a:tableStyleId>{87D5010F-37BF-48BC-BD70-505EB40A3C78}</a:tableStyleId>
              </a:tblPr>
              <a:tblGrid>
                <a:gridCol w="1770050"/>
                <a:gridCol w="1704975"/>
                <a:gridCol w="1736725"/>
                <a:gridCol w="1736725"/>
                <a:gridCol w="1738300"/>
              </a:tblGrid>
              <a:tr h="822325">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2400" u="none" cap="none" strike="noStrike">
                          <a:solidFill>
                            <a:srgbClr val="AD1505"/>
                          </a:solidFill>
                          <a:latin typeface="Arial"/>
                          <a:ea typeface="Arial"/>
                          <a:cs typeface="Arial"/>
                          <a:sym typeface="Arial"/>
                        </a:rPr>
                        <a:t>Amt. of Sugar (g.)</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3200" u="none" cap="none" strike="noStrike">
                          <a:solidFill>
                            <a:srgbClr val="AD1505"/>
                          </a:solidFill>
                          <a:latin typeface="Arial"/>
                          <a:ea typeface="Arial"/>
                          <a:cs typeface="Arial"/>
                          <a:sym typeface="Arial"/>
                        </a:rPr>
                        <a:t>1</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3200" u="none" cap="none" strike="noStrike">
                          <a:solidFill>
                            <a:srgbClr val="AD1505"/>
                          </a:solidFill>
                          <a:latin typeface="Arial"/>
                          <a:ea typeface="Arial"/>
                          <a:cs typeface="Arial"/>
                          <a:sym typeface="Arial"/>
                        </a:rPr>
                        <a:t>2</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3200" u="none" cap="none" strike="noStrike">
                          <a:solidFill>
                            <a:srgbClr val="AD1505"/>
                          </a:solidFill>
                          <a:latin typeface="Arial"/>
                          <a:ea typeface="Arial"/>
                          <a:cs typeface="Arial"/>
                          <a:sym typeface="Arial"/>
                        </a:rPr>
                        <a:t>3</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33CC"/>
                        </a:buClr>
                        <a:buSzPct val="25000"/>
                        <a:buFont typeface="Arial"/>
                        <a:buNone/>
                      </a:pPr>
                      <a:r>
                        <a:rPr b="1" i="0" lang="en-US" sz="2000" u="none" cap="none" strike="noStrike">
                          <a:solidFill>
                            <a:srgbClr val="0033CC"/>
                          </a:solidFill>
                          <a:latin typeface="Arial"/>
                          <a:ea typeface="Arial"/>
                          <a:cs typeface="Arial"/>
                          <a:sym typeface="Arial"/>
                        </a:rPr>
                        <a:t>Average</a:t>
                      </a:r>
                    </a:p>
                    <a:p>
                      <a:pPr indent="0" lvl="0" marL="0" marR="0" rtl="0" algn="ctr">
                        <a:lnSpc>
                          <a:spcPct val="100000"/>
                        </a:lnSpc>
                        <a:spcBef>
                          <a:spcPts val="400"/>
                        </a:spcBef>
                        <a:spcAft>
                          <a:spcPts val="0"/>
                        </a:spcAft>
                        <a:buClr>
                          <a:srgbClr val="0033CC"/>
                        </a:buClr>
                        <a:buSzPct val="25000"/>
                        <a:buFont typeface="Arial"/>
                        <a:buNone/>
                      </a:pPr>
                      <a:r>
                        <a:rPr b="1" i="0" lang="en-US" sz="2000" u="none" cap="none" strike="noStrike">
                          <a:solidFill>
                            <a:srgbClr val="0033CC"/>
                          </a:solidFill>
                          <a:latin typeface="Arial"/>
                          <a:ea typeface="Arial"/>
                          <a:cs typeface="Arial"/>
                          <a:sym typeface="Arial"/>
                        </a:rPr>
                        <a:t>Size (cm</a:t>
                      </a:r>
                      <a:r>
                        <a:rPr b="1" baseline="30000" i="0" lang="en-US" sz="2000" u="none" cap="none" strike="noStrike">
                          <a:solidFill>
                            <a:srgbClr val="0033CC"/>
                          </a:solidFill>
                          <a:latin typeface="Arial"/>
                          <a:ea typeface="Arial"/>
                          <a:cs typeface="Arial"/>
                          <a:sym typeface="Arial"/>
                        </a:rPr>
                        <a:t>3</a:t>
                      </a:r>
                      <a:r>
                        <a:rPr b="1" i="0" lang="en-US" sz="2000" u="none" cap="none" strike="noStrike">
                          <a:solidFill>
                            <a:srgbClr val="0033CC"/>
                          </a:solidFill>
                          <a:latin typeface="Arial"/>
                          <a:ea typeface="Arial"/>
                          <a:cs typeface="Arial"/>
                          <a:sym typeface="Arial"/>
                        </a:rPr>
                        <a:t>)</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4050">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lang="en-US" sz="2800">
                          <a:solidFill>
                            <a:srgbClr val="AD1505"/>
                          </a:solidFill>
                        </a:rPr>
                        <a:t>Oppa</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Gangnam</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Style</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Official</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Video</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7225">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lang="en-US" sz="2800">
                          <a:solidFill>
                            <a:srgbClr val="AD1505"/>
                          </a:solidFill>
                        </a:rPr>
                        <a:t>HD</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60fps</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Real</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Not</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Fake</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4050">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lang="en-US" sz="2800">
                          <a:solidFill>
                            <a:srgbClr val="AD1505"/>
                          </a:solidFill>
                        </a:rPr>
                        <a:t>English</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Version</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With</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Korean</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Subtitles</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4050">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lang="en-US" sz="2800">
                          <a:solidFill>
                            <a:srgbClr val="AD1505"/>
                          </a:solidFill>
                        </a:rPr>
                        <a:t>Featuring</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Garfield</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and</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Friends</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Dancing</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17525">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lang="en-US" sz="2800">
                          <a:solidFill>
                            <a:srgbClr val="AD1505"/>
                          </a:solidFill>
                        </a:rPr>
                        <a:t>To</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Gangnam</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Style</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ft.</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PSY</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cxnSp>
        <p:nvCxnSpPr>
          <p:cNvPr id="330" name="Shape 330"/>
          <p:cNvCxnSpPr/>
          <p:nvPr/>
        </p:nvCxnSpPr>
        <p:spPr>
          <a:xfrm rot="10800000">
            <a:off x="1981200" y="1371600"/>
            <a:ext cx="0" cy="1143000"/>
          </a:xfrm>
          <a:prstGeom prst="straightConnector1">
            <a:avLst/>
          </a:prstGeom>
          <a:noFill/>
          <a:ln cap="flat" cmpd="sng" w="9525">
            <a:solidFill>
              <a:schemeClr val="dk1"/>
            </a:solidFill>
            <a:prstDash val="solid"/>
            <a:miter lim="8000"/>
            <a:headEnd len="med" w="med" type="none"/>
            <a:tailEnd len="med" w="med" type="none"/>
          </a:ln>
        </p:spPr>
      </p:cxnSp>
      <p:cxnSp>
        <p:nvCxnSpPr>
          <p:cNvPr id="331" name="Shape 331"/>
          <p:cNvCxnSpPr/>
          <p:nvPr/>
        </p:nvCxnSpPr>
        <p:spPr>
          <a:xfrm>
            <a:off x="1981200" y="1371600"/>
            <a:ext cx="5181600" cy="0"/>
          </a:xfrm>
          <a:prstGeom prst="straightConnector1">
            <a:avLst/>
          </a:prstGeom>
          <a:noFill/>
          <a:ln cap="flat" cmpd="sng" w="9525">
            <a:solidFill>
              <a:schemeClr val="dk1"/>
            </a:solidFill>
            <a:prstDash val="solid"/>
            <a:miter lim="8000"/>
            <a:headEnd len="med" w="med" type="none"/>
            <a:tailEnd len="med" w="med" type="none"/>
          </a:ln>
        </p:spPr>
      </p:cxnSp>
      <p:cxnSp>
        <p:nvCxnSpPr>
          <p:cNvPr id="332" name="Shape 332"/>
          <p:cNvCxnSpPr/>
          <p:nvPr/>
        </p:nvCxnSpPr>
        <p:spPr>
          <a:xfrm>
            <a:off x="7162800" y="1371600"/>
            <a:ext cx="0" cy="1143000"/>
          </a:xfrm>
          <a:prstGeom prst="straightConnector1">
            <a:avLst/>
          </a:prstGeom>
          <a:noFill/>
          <a:ln cap="flat" cmpd="sng" w="9525">
            <a:solidFill>
              <a:schemeClr val="dk1"/>
            </a:solidFill>
            <a:prstDash val="solid"/>
            <a:miter lim="8000"/>
            <a:headEnd len="med" w="med" type="none"/>
            <a:tailEnd len="med" w="med" type="none"/>
          </a:ln>
        </p:spPr>
      </p:cxnSp>
      <p:sp>
        <p:nvSpPr>
          <p:cNvPr id="333" name="Shape 333"/>
          <p:cNvSpPr txBox="1"/>
          <p:nvPr/>
        </p:nvSpPr>
        <p:spPr>
          <a:xfrm>
            <a:off x="2362200" y="1371600"/>
            <a:ext cx="4648200" cy="1600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AD1505"/>
              </a:buClr>
              <a:buSzPct val="25000"/>
              <a:buFont typeface="Arial"/>
              <a:buNone/>
            </a:pPr>
            <a:r>
              <a:rPr b="0" i="0" lang="en-US" sz="2800" u="none">
                <a:solidFill>
                  <a:srgbClr val="AD1505"/>
                </a:solidFill>
                <a:latin typeface="Arial"/>
                <a:ea typeface="Arial"/>
                <a:cs typeface="Arial"/>
                <a:sym typeface="Arial"/>
              </a:rPr>
              <a:t>Size of Gangnam Style Gangnam Style (cm</a:t>
            </a:r>
            <a:r>
              <a:rPr b="0" baseline="30000" i="0" lang="en-US" sz="2800" u="none">
                <a:solidFill>
                  <a:srgbClr val="AD1505"/>
                </a:solidFill>
                <a:latin typeface="Arial"/>
                <a:ea typeface="Arial"/>
                <a:cs typeface="Arial"/>
                <a:sym typeface="Arial"/>
              </a:rPr>
              <a:t>3</a:t>
            </a:r>
            <a:r>
              <a:rPr b="0" i="0" lang="en-US" sz="2800" u="none">
                <a:solidFill>
                  <a:srgbClr val="AD1505"/>
                </a:solidFill>
                <a:latin typeface="Arial"/>
                <a:ea typeface="Arial"/>
                <a:cs typeface="Arial"/>
                <a:sym typeface="Arial"/>
              </a:rPr>
              <a:t>)</a:t>
            </a:r>
          </a:p>
          <a:p>
            <a:pPr indent="0" lvl="0" marL="0" marR="0" rtl="0" algn="ctr">
              <a:lnSpc>
                <a:spcPct val="100000"/>
              </a:lnSpc>
              <a:spcBef>
                <a:spcPts val="1400"/>
              </a:spcBef>
              <a:spcAft>
                <a:spcPts val="0"/>
              </a:spcAft>
              <a:buClr>
                <a:srgbClr val="AD1505"/>
              </a:buClr>
              <a:buSzPct val="25000"/>
              <a:buFont typeface="Arial"/>
              <a:buNone/>
            </a:pPr>
            <a:r>
              <a:rPr b="0" i="0" lang="en-US" sz="2800" u="none">
                <a:solidFill>
                  <a:srgbClr val="AD1505"/>
                </a:solidFill>
                <a:latin typeface="Arial"/>
                <a:ea typeface="Arial"/>
                <a:cs typeface="Arial"/>
                <a:sym typeface="Arial"/>
              </a:rPr>
              <a:t>Trials</a:t>
            </a:r>
          </a:p>
        </p:txBody>
      </p:sp>
      <p:sp>
        <p:nvSpPr>
          <p:cNvPr id="334" name="Shape 334"/>
          <p:cNvSpPr txBox="1"/>
          <p:nvPr/>
        </p:nvSpPr>
        <p:spPr>
          <a:xfrm>
            <a:off x="304800" y="4495800"/>
            <a:ext cx="16764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lang="en-US" sz="1800">
                <a:solidFill>
                  <a:schemeClr val="dk1"/>
                </a:solidFill>
              </a:rPr>
              <a:t>Gangnam Style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lang="en-US" sz="5400">
                <a:solidFill>
                  <a:srgbClr val="AD1505"/>
                </a:solidFill>
              </a:rPr>
              <a:t>Garfield Kart</a:t>
            </a:r>
            <a:r>
              <a:rPr b="0" i="0" lang="en-US" sz="5400" u="none" cap="none" strike="noStrike">
                <a:solidFill>
                  <a:srgbClr val="AD1505"/>
                </a:solidFill>
                <a:latin typeface="Arial"/>
                <a:ea typeface="Arial"/>
                <a:cs typeface="Arial"/>
                <a:sym typeface="Arial"/>
              </a:rPr>
              <a:t> and </a:t>
            </a:r>
            <a:r>
              <a:rPr lang="en-US" sz="5400">
                <a:solidFill>
                  <a:srgbClr val="AD1505"/>
                </a:solidFill>
              </a:rPr>
              <a:t>Eating</a:t>
            </a:r>
            <a:r>
              <a:rPr b="0" i="0" lang="en-US" sz="5400" u="none" cap="none" strike="noStrike">
                <a:solidFill>
                  <a:srgbClr val="AD1505"/>
                </a:solidFill>
                <a:latin typeface="Arial"/>
                <a:ea typeface="Arial"/>
                <a:cs typeface="Arial"/>
                <a:sym typeface="Arial"/>
              </a:rPr>
              <a:t> Memes</a:t>
            </a:r>
          </a:p>
        </p:txBody>
      </p:sp>
      <p:sp>
        <p:nvSpPr>
          <p:cNvPr id="340" name="Shape 340"/>
          <p:cNvSpPr txBox="1"/>
          <p:nvPr>
            <p:ph idx="1" type="body"/>
          </p:nvPr>
        </p:nvSpPr>
        <p:spPr>
          <a:xfrm>
            <a:off x="0" y="1295400"/>
            <a:ext cx="58674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Cena examines his Garfield. Cool</a:t>
            </a:r>
          </a:p>
        </p:txBody>
      </p:sp>
      <p:pic>
        <p:nvPicPr>
          <p:cNvPr descr="MMj02836790000[1]" id="341" name="Shape 341"/>
          <p:cNvPicPr preferRelativeResize="0"/>
          <p:nvPr>
            <p:ph idx="1" type="body"/>
          </p:nvPr>
        </p:nvPicPr>
        <p:blipFill rotWithShape="1">
          <a:blip r:embed="rId3">
            <a:alphaModFix/>
          </a:blip>
          <a:srcRect b="0" l="0" r="0" t="0"/>
          <a:stretch/>
        </p:blipFill>
        <p:spPr>
          <a:xfrm>
            <a:off x="6011862" y="2286000"/>
            <a:ext cx="3132137"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Conclusion</a:t>
            </a:r>
          </a:p>
        </p:txBody>
      </p:sp>
      <p:sp>
        <p:nvSpPr>
          <p:cNvPr id="347" name="Shape 347"/>
          <p:cNvSpPr txBox="1"/>
          <p:nvPr>
            <p:ph idx="1" type="body"/>
          </p:nvPr>
        </p:nvSpPr>
        <p:spPr>
          <a:xfrm>
            <a:off x="0" y="1295400"/>
            <a:ext cx="5943600" cy="55626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Cena </a:t>
            </a:r>
            <a:r>
              <a:rPr b="0" i="0" lang="en-US" sz="4800" u="none">
                <a:solidFill>
                  <a:schemeClr val="dk1"/>
                </a:solidFill>
                <a:latin typeface="Arial"/>
                <a:ea typeface="Arial"/>
                <a:cs typeface="Arial"/>
                <a:sym typeface="Arial"/>
              </a:rPr>
              <a:t>eat</a:t>
            </a:r>
            <a:r>
              <a:rPr b="0" i="0" lang="en-US" sz="4800" u="none">
                <a:solidFill>
                  <a:schemeClr val="dk1"/>
                </a:solidFill>
                <a:latin typeface="Arial"/>
                <a:ea typeface="Arial"/>
                <a:cs typeface="Arial"/>
                <a:sym typeface="Arial"/>
              </a:rPr>
              <a:t>s the food. He is fat like cat Garfield</a:t>
            </a:r>
          </a:p>
        </p:txBody>
      </p:sp>
      <p:pic>
        <p:nvPicPr>
          <p:cNvPr descr="MMj02836790000[1]" id="348" name="Shape 348"/>
          <p:cNvPicPr preferRelativeResize="0"/>
          <p:nvPr>
            <p:ph idx="1" type="body"/>
          </p:nvPr>
        </p:nvPicPr>
        <p:blipFill rotWithShape="1">
          <a:blip r:embed="rId3">
            <a:alphaModFix/>
          </a:blip>
          <a:srcRect b="0" l="0" r="0" t="0"/>
          <a:stretch/>
        </p:blipFill>
        <p:spPr>
          <a:xfrm>
            <a:off x="-1809051" y="3601675"/>
            <a:ext cx="13633800" cy="420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500"/>
                                        <p:tgtEl>
                                          <p:spTgt spid="3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p:nvPr/>
        </p:nvSpPr>
        <p:spPr>
          <a:xfrm>
            <a:off x="1143000" y="533400"/>
            <a:ext cx="6934200" cy="1143000"/>
          </a:xfrm>
          <a:prstGeom prst="rect">
            <a:avLst/>
          </a:prstGeom>
        </p:spPr>
        <p:txBody>
          <a:bodyPr>
            <a:prstTxWarp prst="textPlain"/>
          </a:bodyPr>
          <a:lstStyle/>
          <a:p>
            <a:pPr lvl="0" algn="l"/>
            <a:r>
              <a:rPr b="0" i="0">
                <a:ln cap="flat" cmpd="sng" w="9525">
                  <a:solidFill>
                    <a:srgbClr val="000000"/>
                  </a:solidFill>
                  <a:prstDash val="solid"/>
                  <a:miter lim="8000"/>
                  <a:headEnd len="med" w="med" type="none"/>
                  <a:tailEnd len="med" w="med" type="none"/>
                </a:ln>
                <a:solidFill>
                  <a:srgbClr val="000000"/>
                </a:solidFill>
                <a:latin typeface="Arial"/>
              </a:rPr>
              <a:t>Garfield Method </a:t>
            </a:r>
          </a:p>
        </p:txBody>
      </p:sp>
      <p:sp>
        <p:nvSpPr>
          <p:cNvPr id="116" name="Shape 116"/>
          <p:cNvSpPr txBox="1"/>
          <p:nvPr>
            <p:ph idx="1" type="body"/>
          </p:nvPr>
        </p:nvSpPr>
        <p:spPr>
          <a:xfrm>
            <a:off x="0" y="1600200"/>
            <a:ext cx="91440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D1505"/>
              </a:buClr>
              <a:buSzPct val="25000"/>
              <a:buFont typeface="Arial"/>
              <a:buNone/>
            </a:pPr>
            <a:r>
              <a:rPr lang="en-US" sz="4000">
                <a:solidFill>
                  <a:srgbClr val="AD1505"/>
                </a:solidFill>
              </a:rPr>
              <a:t>Fat</a:t>
            </a:r>
            <a:r>
              <a:rPr b="0" i="0" lang="en-US" sz="4000" u="none">
                <a:solidFill>
                  <a:srgbClr val="AD1505"/>
                </a:solidFill>
                <a:latin typeface="Arial"/>
                <a:ea typeface="Arial"/>
                <a:cs typeface="Arial"/>
                <a:sym typeface="Arial"/>
              </a:rPr>
              <a:t>/</a:t>
            </a:r>
            <a:r>
              <a:rPr lang="en-US" sz="4000">
                <a:solidFill>
                  <a:srgbClr val="AD1505"/>
                </a:solidFill>
              </a:rPr>
              <a:t>Lazy</a:t>
            </a:r>
          </a:p>
          <a:p>
            <a:pPr indent="-342900" lvl="0" marL="342900" marR="0" rtl="0" algn="ctr">
              <a:lnSpc>
                <a:spcPct val="100000"/>
              </a:lnSpc>
              <a:spcBef>
                <a:spcPts val="800"/>
              </a:spcBef>
              <a:spcAft>
                <a:spcPts val="0"/>
              </a:spcAft>
              <a:buClr>
                <a:srgbClr val="AD1505"/>
              </a:buClr>
              <a:buSzPct val="25000"/>
              <a:buFont typeface="Arial"/>
              <a:buNone/>
            </a:pPr>
            <a:r>
              <a:rPr b="0" i="0" lang="en-US" sz="4000" u="none">
                <a:solidFill>
                  <a:srgbClr val="AD1505"/>
                </a:solidFill>
                <a:latin typeface="Arial"/>
                <a:ea typeface="Arial"/>
                <a:cs typeface="Arial"/>
                <a:sym typeface="Arial"/>
              </a:rPr>
              <a:t>Funny Moments/Family Guy</a:t>
            </a:r>
          </a:p>
          <a:p>
            <a:pPr indent="-342900" lvl="0" marL="342900" marR="0" rtl="0" algn="ctr">
              <a:lnSpc>
                <a:spcPct val="100000"/>
              </a:lnSpc>
              <a:spcBef>
                <a:spcPts val="800"/>
              </a:spcBef>
              <a:spcAft>
                <a:spcPts val="0"/>
              </a:spcAft>
              <a:buClr>
                <a:srgbClr val="AD1505"/>
              </a:buClr>
              <a:buSzPct val="25000"/>
              <a:buFont typeface="Arial"/>
              <a:buNone/>
            </a:pPr>
            <a:r>
              <a:rPr b="0" i="0" lang="en-US" sz="4000" u="none">
                <a:solidFill>
                  <a:srgbClr val="AD1505"/>
                </a:solidFill>
                <a:latin typeface="Arial"/>
                <a:ea typeface="Arial"/>
                <a:cs typeface="Arial"/>
                <a:sym typeface="Arial"/>
              </a:rPr>
              <a:t>Formulate a food</a:t>
            </a:r>
          </a:p>
          <a:p>
            <a:pPr indent="-342900" lvl="0" marL="342900" marR="0" rtl="0" algn="ctr">
              <a:lnSpc>
                <a:spcPct val="100000"/>
              </a:lnSpc>
              <a:spcBef>
                <a:spcPts val="800"/>
              </a:spcBef>
              <a:spcAft>
                <a:spcPts val="0"/>
              </a:spcAft>
              <a:buClr>
                <a:srgbClr val="AD1505"/>
              </a:buClr>
              <a:buSzPct val="25000"/>
              <a:buFont typeface="Arial"/>
              <a:buNone/>
            </a:pPr>
            <a:r>
              <a:rPr b="0" i="0" lang="en-US" sz="4000" u="none">
                <a:solidFill>
                  <a:srgbClr val="AD1505"/>
                </a:solidFill>
                <a:latin typeface="Arial"/>
                <a:ea typeface="Arial"/>
                <a:cs typeface="Arial"/>
                <a:sym typeface="Arial"/>
              </a:rPr>
              <a:t>Jon Arbuckle</a:t>
            </a:r>
          </a:p>
          <a:p>
            <a:pPr indent="-342900" lvl="0" marL="342900" marR="0" rtl="0" algn="ctr">
              <a:lnSpc>
                <a:spcPct val="100000"/>
              </a:lnSpc>
              <a:spcBef>
                <a:spcPts val="800"/>
              </a:spcBef>
              <a:spcAft>
                <a:spcPts val="0"/>
              </a:spcAft>
              <a:buClr>
                <a:srgbClr val="AD1505"/>
              </a:buClr>
              <a:buSzPct val="25000"/>
              <a:buFont typeface="Arial"/>
              <a:buNone/>
            </a:pPr>
            <a:r>
              <a:rPr lang="en-US" sz="4000">
                <a:solidFill>
                  <a:srgbClr val="AD1505"/>
                </a:solidFill>
              </a:rPr>
              <a:t>Garfield Kart</a:t>
            </a:r>
            <a:r>
              <a:rPr b="0" i="0" lang="en-US" sz="4000" u="none">
                <a:solidFill>
                  <a:srgbClr val="AD1505"/>
                </a:solidFill>
                <a:latin typeface="Arial"/>
                <a:ea typeface="Arial"/>
                <a:cs typeface="Arial"/>
                <a:sym typeface="Arial"/>
              </a:rPr>
              <a:t> and </a:t>
            </a:r>
            <a:r>
              <a:rPr lang="en-US" sz="4000">
                <a:solidFill>
                  <a:srgbClr val="AD1505"/>
                </a:solidFill>
              </a:rPr>
              <a:t>Eating</a:t>
            </a:r>
            <a:r>
              <a:rPr b="0" i="0" lang="en-US" sz="4000" u="none">
                <a:solidFill>
                  <a:srgbClr val="AD1505"/>
                </a:solidFill>
                <a:latin typeface="Arial"/>
                <a:ea typeface="Arial"/>
                <a:cs typeface="Arial"/>
                <a:sym typeface="Arial"/>
              </a:rPr>
              <a:t> Memes</a:t>
            </a:r>
          </a:p>
          <a:p>
            <a:pPr indent="-342900" lvl="0" marL="342900" marR="0" rtl="0" algn="ctr">
              <a:lnSpc>
                <a:spcPct val="100000"/>
              </a:lnSpc>
              <a:spcBef>
                <a:spcPts val="800"/>
              </a:spcBef>
              <a:spcAft>
                <a:spcPts val="0"/>
              </a:spcAft>
              <a:buClr>
                <a:srgbClr val="AD1505"/>
              </a:buClr>
              <a:buSzPct val="25000"/>
              <a:buFont typeface="Arial"/>
              <a:buNone/>
            </a:pPr>
            <a:r>
              <a:rPr b="0" i="0" lang="en-US" sz="4000" u="none">
                <a:solidFill>
                  <a:srgbClr val="AD1505"/>
                </a:solidFill>
                <a:latin typeface="Arial"/>
                <a:ea typeface="Arial"/>
                <a:cs typeface="Arial"/>
                <a:sym typeface="Arial"/>
              </a:rPr>
              <a:t>Conclusion</a:t>
            </a:r>
          </a:p>
          <a:p>
            <a:pPr indent="-342900" lvl="0" marL="342900" marR="0" rtl="0" algn="ctr">
              <a:lnSpc>
                <a:spcPct val="100000"/>
              </a:lnSpc>
              <a:spcBef>
                <a:spcPts val="800"/>
              </a:spcBef>
              <a:spcAft>
                <a:spcPts val="0"/>
              </a:spcAft>
              <a:buClr>
                <a:srgbClr val="AD1505"/>
              </a:buClr>
              <a:buSzPct val="25000"/>
              <a:buFont typeface="Arial"/>
              <a:buNone/>
            </a:pPr>
            <a:r>
              <a:rPr lang="en-US" sz="4000">
                <a:solidFill>
                  <a:srgbClr val="AD1505"/>
                </a:solidFill>
              </a:rPr>
              <a:t>Eat (mmm, mmm yummy!)</a:t>
            </a:r>
            <a:r>
              <a:rPr b="0" i="0" lang="en-US" sz="4000" u="none">
                <a:solidFill>
                  <a:srgbClr val="AD1505"/>
                </a:solidFill>
                <a:latin typeface="Arial"/>
                <a:ea typeface="Arial"/>
                <a:cs typeface="Arial"/>
                <a:sym typeface="Arial"/>
              </a:rPr>
              <a:t> the Memes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3000"/>
                                        <p:tgtEl>
                                          <p:spTgt spid="116">
                                            <p:txEl>
                                              <p:pRg end="0" st="0"/>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3000"/>
                                        <p:tgtEl>
                                          <p:spTgt spid="116">
                                            <p:txEl>
                                              <p:pRg end="1" st="1"/>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3000"/>
                                        <p:tgtEl>
                                          <p:spTgt spid="116">
                                            <p:txEl>
                                              <p:pRg end="2" st="2"/>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3000"/>
                                        <p:tgtEl>
                                          <p:spTgt spid="116">
                                            <p:txEl>
                                              <p:pRg end="3" st="3"/>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3000"/>
                                        <p:tgtEl>
                                          <p:spTgt spid="116">
                                            <p:txEl>
                                              <p:pRg end="4" st="4"/>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Effect filter="fade" transition="in">
                                      <p:cBhvr>
                                        <p:cTn dur="3000"/>
                                        <p:tgtEl>
                                          <p:spTgt spid="116">
                                            <p:txEl>
                                              <p:pRg end="5" st="5"/>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animEffect filter="fade" transition="in">
                                      <p:cBhvr>
                                        <p:cTn dur="3000"/>
                                        <p:tgtEl>
                                          <p:spTgt spid="11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Jon Arbuckle</a:t>
            </a:r>
          </a:p>
        </p:txBody>
      </p:sp>
      <p:sp>
        <p:nvSpPr>
          <p:cNvPr id="354" name="Shape 354"/>
          <p:cNvSpPr txBox="1"/>
          <p:nvPr>
            <p:ph idx="1" type="body"/>
          </p:nvPr>
        </p:nvSpPr>
        <p:spPr>
          <a:xfrm>
            <a:off x="0" y="1295400"/>
            <a:ext cx="5867400" cy="5257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t/>
            </a:r>
            <a:endParaRPr b="0" i="0" sz="4000" u="none">
              <a:solidFill>
                <a:schemeClr val="dk1"/>
              </a:solidFill>
              <a:latin typeface="Arial"/>
              <a:ea typeface="Arial"/>
              <a:cs typeface="Arial"/>
              <a:sym typeface="Arial"/>
            </a:endParaRP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Once again, Cena gathers his </a:t>
            </a:r>
            <a:r>
              <a:rPr lang="en-US" sz="4000"/>
              <a:t>Garfield and Friend</a:t>
            </a:r>
            <a:r>
              <a:rPr b="0" i="0" lang="en-US" sz="4000" u="none">
                <a:solidFill>
                  <a:schemeClr val="dk1"/>
                </a:solidFill>
                <a:latin typeface="Arial"/>
                <a:ea typeface="Arial"/>
                <a:cs typeface="Arial"/>
                <a:sym typeface="Arial"/>
              </a:rPr>
              <a:t>s and carries out his Jon Arbuckle.</a:t>
            </a:r>
          </a:p>
          <a:p>
            <a:pPr indent="-342900" lvl="0" marL="342900" marR="0" rtl="0" algn="ctr">
              <a:lnSpc>
                <a:spcPct val="100000"/>
              </a:lnSpc>
              <a:spcBef>
                <a:spcPts val="800"/>
              </a:spcBef>
              <a:spcAft>
                <a:spcPts val="0"/>
              </a:spcAft>
              <a:buClr>
                <a:schemeClr val="dk1"/>
              </a:buClr>
              <a:buSzPct val="25000"/>
              <a:buFont typeface="Arial"/>
              <a:buNone/>
            </a:pPr>
            <a:r>
              <a:rPr b="0" i="0" lang="en-US" sz="4000" u="none">
                <a:solidFill>
                  <a:schemeClr val="dk1"/>
                </a:solidFill>
                <a:latin typeface="Arial"/>
                <a:ea typeface="Arial"/>
                <a:cs typeface="Arial"/>
                <a:sym typeface="Arial"/>
              </a:rPr>
              <a:t>Here are the AAAAAAAAAAAAAAAAAAAAAAAAAAAAAAAAAAAAAAAAAAAAAAAAAAAAAAAAAAAAAAAAAAAAAAAAAAAAAAAAAAAAAAAAAAAAAA.</a:t>
            </a:r>
          </a:p>
        </p:txBody>
      </p:sp>
      <p:pic>
        <p:nvPicPr>
          <p:cNvPr descr="MMj02836790000[1]" id="355" name="Shape 355"/>
          <p:cNvPicPr preferRelativeResize="0"/>
          <p:nvPr>
            <p:ph idx="1" type="body"/>
          </p:nvPr>
        </p:nvPicPr>
        <p:blipFill rotWithShape="1">
          <a:blip r:embed="rId3">
            <a:alphaModFix/>
          </a:blip>
          <a:srcRect b="0" l="0" r="0" t="0"/>
          <a:stretch/>
        </p:blipFill>
        <p:spPr>
          <a:xfrm>
            <a:off x="6011862" y="2286000"/>
            <a:ext cx="3132137" cy="3200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type="title"/>
          </p:nvPr>
        </p:nvSpPr>
        <p:spPr>
          <a:xfrm>
            <a:off x="152400" y="0"/>
            <a:ext cx="8991600" cy="25146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lasagna tastes gr</a:t>
            </a:r>
            <a:r>
              <a:rPr b="0" i="0" lang="en-US" sz="6000" u="none" cap="none" strike="noStrike">
                <a:solidFill>
                  <a:schemeClr val="hlink"/>
                </a:solidFill>
                <a:latin typeface="Arial"/>
                <a:ea typeface="Arial"/>
                <a:cs typeface="Arial"/>
                <a:sym typeface="Arial"/>
              </a:rPr>
              <a:t>eat</a:t>
            </a:r>
          </a:p>
        </p:txBody>
      </p:sp>
      <p:pic>
        <p:nvPicPr>
          <p:cNvPr descr="einstein" id="361" name="Shape 361"/>
          <p:cNvPicPr preferRelativeResize="0"/>
          <p:nvPr>
            <p:ph idx="1" type="body"/>
          </p:nvPr>
        </p:nvPicPr>
        <p:blipFill rotWithShape="1">
          <a:blip r:embed="rId3">
            <a:alphaModFix/>
          </a:blip>
          <a:srcRect b="0" l="0" r="0" t="0"/>
          <a:stretch/>
        </p:blipFill>
        <p:spPr>
          <a:xfrm>
            <a:off x="3200400" y="-685800"/>
            <a:ext cx="3138600" cy="7543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0"/>
            <a:ext cx="8229600" cy="9144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Size of Baked Gangnam Style (LxWxH) cm</a:t>
            </a:r>
            <a:r>
              <a:rPr b="0" baseline="30000" i="0" lang="en-US" sz="4000" u="none" cap="none" strike="noStrike">
                <a:solidFill>
                  <a:schemeClr val="dk2"/>
                </a:solidFill>
                <a:latin typeface="Arial"/>
                <a:ea typeface="Arial"/>
                <a:cs typeface="Arial"/>
                <a:sym typeface="Arial"/>
              </a:rPr>
              <a:t>3</a:t>
            </a:r>
          </a:p>
        </p:txBody>
      </p:sp>
      <p:graphicFrame>
        <p:nvGraphicFramePr>
          <p:cNvPr id="367" name="Shape 367"/>
          <p:cNvGraphicFramePr/>
          <p:nvPr/>
        </p:nvGraphicFramePr>
        <p:xfrm>
          <a:off x="228600" y="2514600"/>
          <a:ext cx="3000000" cy="3000000"/>
        </p:xfrm>
        <a:graphic>
          <a:graphicData uri="http://schemas.openxmlformats.org/drawingml/2006/table">
            <a:tbl>
              <a:tblPr>
                <a:noFill/>
                <a:tableStyleId>{87D5010F-37BF-48BC-BD70-505EB40A3C78}</a:tableStyleId>
              </a:tblPr>
              <a:tblGrid>
                <a:gridCol w="1770050"/>
                <a:gridCol w="1704975"/>
                <a:gridCol w="1736725"/>
                <a:gridCol w="1736725"/>
                <a:gridCol w="1738300"/>
              </a:tblGrid>
              <a:tr h="822325">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2400" u="none" cap="none" strike="noStrike">
                          <a:solidFill>
                            <a:srgbClr val="AD1505"/>
                          </a:solidFill>
                          <a:latin typeface="Arial"/>
                          <a:ea typeface="Arial"/>
                          <a:cs typeface="Arial"/>
                          <a:sym typeface="Arial"/>
                        </a:rPr>
                        <a:t>Amt. of Sugar (g.)</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3200" u="none" cap="none" strike="noStrike">
                          <a:solidFill>
                            <a:srgbClr val="AD1505"/>
                          </a:solidFill>
                          <a:latin typeface="Arial"/>
                          <a:ea typeface="Arial"/>
                          <a:cs typeface="Arial"/>
                          <a:sym typeface="Arial"/>
                        </a:rPr>
                        <a:t>1</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3200" u="none" cap="none" strike="noStrike">
                          <a:solidFill>
                            <a:srgbClr val="AD1505"/>
                          </a:solidFill>
                          <a:latin typeface="Arial"/>
                          <a:ea typeface="Arial"/>
                          <a:cs typeface="Arial"/>
                          <a:sym typeface="Arial"/>
                        </a:rPr>
                        <a:t>2</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3200" u="none" cap="none" strike="noStrike">
                          <a:solidFill>
                            <a:srgbClr val="AD1505"/>
                          </a:solidFill>
                          <a:latin typeface="Arial"/>
                          <a:ea typeface="Arial"/>
                          <a:cs typeface="Arial"/>
                          <a:sym typeface="Arial"/>
                        </a:rPr>
                        <a:t>3</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rgbClr val="0033CC"/>
                        </a:buClr>
                        <a:buSzPct val="25000"/>
                        <a:buFont typeface="Arial"/>
                        <a:buNone/>
                      </a:pPr>
                      <a:r>
                        <a:rPr b="1" i="0" lang="en-US" sz="2000" u="none" cap="none" strike="noStrike">
                          <a:solidFill>
                            <a:srgbClr val="0033CC"/>
                          </a:solidFill>
                          <a:latin typeface="Arial"/>
                          <a:ea typeface="Arial"/>
                          <a:cs typeface="Arial"/>
                          <a:sym typeface="Arial"/>
                        </a:rPr>
                        <a:t>Average</a:t>
                      </a:r>
                    </a:p>
                    <a:p>
                      <a:pPr indent="0" lvl="0" marL="0" marR="0" rtl="0" algn="ctr">
                        <a:lnSpc>
                          <a:spcPct val="100000"/>
                        </a:lnSpc>
                        <a:spcBef>
                          <a:spcPts val="400"/>
                        </a:spcBef>
                        <a:spcAft>
                          <a:spcPts val="0"/>
                        </a:spcAft>
                        <a:buClr>
                          <a:srgbClr val="0033CC"/>
                        </a:buClr>
                        <a:buSzPct val="25000"/>
                        <a:buFont typeface="Arial"/>
                        <a:buNone/>
                      </a:pPr>
                      <a:r>
                        <a:rPr b="1" i="0" lang="en-US" sz="2000" u="none" cap="none" strike="noStrike">
                          <a:solidFill>
                            <a:srgbClr val="0033CC"/>
                          </a:solidFill>
                          <a:latin typeface="Arial"/>
                          <a:ea typeface="Arial"/>
                          <a:cs typeface="Arial"/>
                          <a:sym typeface="Arial"/>
                        </a:rPr>
                        <a:t>Size (cm</a:t>
                      </a:r>
                      <a:r>
                        <a:rPr b="1" baseline="30000" i="0" lang="en-US" sz="2000" u="none" cap="none" strike="noStrike">
                          <a:solidFill>
                            <a:srgbClr val="0033CC"/>
                          </a:solidFill>
                          <a:latin typeface="Arial"/>
                          <a:ea typeface="Arial"/>
                          <a:cs typeface="Arial"/>
                          <a:sym typeface="Arial"/>
                        </a:rPr>
                        <a:t>3</a:t>
                      </a:r>
                      <a:r>
                        <a:rPr b="1" i="0" lang="en-US" sz="2000" u="none" cap="none" strike="noStrike">
                          <a:solidFill>
                            <a:srgbClr val="0033CC"/>
                          </a:solidFill>
                          <a:latin typeface="Arial"/>
                          <a:ea typeface="Arial"/>
                          <a:cs typeface="Arial"/>
                          <a:sym typeface="Arial"/>
                        </a:rPr>
                        <a:t>)</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4050">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lang="en-US" sz="2800">
                          <a:solidFill>
                            <a:srgbClr val="AD1505"/>
                          </a:solidFill>
                        </a:rPr>
                        <a:t>Oppa</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Gangnam</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Style</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Gangnam</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lang="en-US" sz="2800">
                          <a:solidFill>
                            <a:schemeClr val="dk1"/>
                          </a:solidFill>
                        </a:rPr>
                        <a:t>Style</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7225">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2800" u="none" cap="none" strike="noStrike">
                          <a:solidFill>
                            <a:srgbClr val="AD1505"/>
                          </a:solidFill>
                          <a:latin typeface="Arial"/>
                          <a:ea typeface="Arial"/>
                          <a:cs typeface="Arial"/>
                          <a:sym typeface="Arial"/>
                        </a:rPr>
                        <a:t>60</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1404</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1296</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1440</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1380</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4050">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2800" u="none" cap="none" strike="noStrike">
                          <a:solidFill>
                            <a:srgbClr val="AD1505"/>
                          </a:solidFill>
                          <a:latin typeface="Arial"/>
                          <a:ea typeface="Arial"/>
                          <a:cs typeface="Arial"/>
                          <a:sym typeface="Arial"/>
                        </a:rPr>
                        <a:t>70</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1638</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1638</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1560</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1612</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4050">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2800" u="none" cap="none" strike="noStrike">
                          <a:solidFill>
                            <a:srgbClr val="AD1505"/>
                          </a:solidFill>
                          <a:latin typeface="Arial"/>
                          <a:ea typeface="Arial"/>
                          <a:cs typeface="Arial"/>
                          <a:sym typeface="Arial"/>
                        </a:rPr>
                        <a:t>80</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1404</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1296</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1296</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1332</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17525">
                <a:tc>
                  <a:txBody>
                    <a:bodyPr>
                      <a:noAutofit/>
                    </a:bodyPr>
                    <a:lstStyle/>
                    <a:p>
                      <a:pPr indent="0" lvl="0" marL="0" marR="0" rtl="0" algn="ctr">
                        <a:lnSpc>
                          <a:spcPct val="100000"/>
                        </a:lnSpc>
                        <a:spcBef>
                          <a:spcPts val="0"/>
                        </a:spcBef>
                        <a:spcAft>
                          <a:spcPts val="0"/>
                        </a:spcAft>
                        <a:buClr>
                          <a:srgbClr val="AD1505"/>
                        </a:buClr>
                        <a:buSzPct val="25000"/>
                        <a:buFont typeface="Arial"/>
                        <a:buNone/>
                      </a:pPr>
                      <a:r>
                        <a:rPr b="0" i="0" lang="en-US" sz="2800" u="none" cap="none" strike="noStrike">
                          <a:solidFill>
                            <a:srgbClr val="AD1505"/>
                          </a:solidFill>
                          <a:latin typeface="Arial"/>
                          <a:ea typeface="Arial"/>
                          <a:cs typeface="Arial"/>
                          <a:sym typeface="Arial"/>
                        </a:rPr>
                        <a:t>90</a:t>
                      </a:r>
                    </a:p>
                  </a:txBody>
                  <a:tcPr marT="45725" marB="45725"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1080</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1200</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972</a:t>
                      </a:r>
                    </a:p>
                  </a:txBody>
                  <a:tcPr marT="45725" marB="45725"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1084</a:t>
                      </a:r>
                    </a:p>
                  </a:txBody>
                  <a:tcPr marT="45725" marB="45725"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cxnSp>
        <p:nvCxnSpPr>
          <p:cNvPr id="368" name="Shape 368"/>
          <p:cNvCxnSpPr/>
          <p:nvPr/>
        </p:nvCxnSpPr>
        <p:spPr>
          <a:xfrm rot="10800000">
            <a:off x="1981200" y="1371600"/>
            <a:ext cx="0" cy="1143000"/>
          </a:xfrm>
          <a:prstGeom prst="straightConnector1">
            <a:avLst/>
          </a:prstGeom>
          <a:noFill/>
          <a:ln cap="flat" cmpd="sng" w="9525">
            <a:solidFill>
              <a:schemeClr val="dk1"/>
            </a:solidFill>
            <a:prstDash val="solid"/>
            <a:miter lim="8000"/>
            <a:headEnd len="med" w="med" type="none"/>
            <a:tailEnd len="med" w="med" type="none"/>
          </a:ln>
        </p:spPr>
      </p:cxnSp>
      <p:cxnSp>
        <p:nvCxnSpPr>
          <p:cNvPr id="369" name="Shape 369"/>
          <p:cNvCxnSpPr/>
          <p:nvPr/>
        </p:nvCxnSpPr>
        <p:spPr>
          <a:xfrm>
            <a:off x="1981200" y="1371600"/>
            <a:ext cx="5181600" cy="0"/>
          </a:xfrm>
          <a:prstGeom prst="straightConnector1">
            <a:avLst/>
          </a:prstGeom>
          <a:noFill/>
          <a:ln cap="flat" cmpd="sng" w="9525">
            <a:solidFill>
              <a:schemeClr val="dk1"/>
            </a:solidFill>
            <a:prstDash val="solid"/>
            <a:miter lim="8000"/>
            <a:headEnd len="med" w="med" type="none"/>
            <a:tailEnd len="med" w="med" type="none"/>
          </a:ln>
        </p:spPr>
      </p:cxnSp>
      <p:cxnSp>
        <p:nvCxnSpPr>
          <p:cNvPr id="370" name="Shape 370"/>
          <p:cNvCxnSpPr/>
          <p:nvPr/>
        </p:nvCxnSpPr>
        <p:spPr>
          <a:xfrm>
            <a:off x="7162800" y="1371600"/>
            <a:ext cx="0" cy="1143000"/>
          </a:xfrm>
          <a:prstGeom prst="straightConnector1">
            <a:avLst/>
          </a:prstGeom>
          <a:noFill/>
          <a:ln cap="flat" cmpd="sng" w="9525">
            <a:solidFill>
              <a:schemeClr val="dk1"/>
            </a:solidFill>
            <a:prstDash val="solid"/>
            <a:miter lim="8000"/>
            <a:headEnd len="med" w="med" type="none"/>
            <a:tailEnd len="med" w="med" type="none"/>
          </a:ln>
        </p:spPr>
      </p:cxnSp>
      <p:sp>
        <p:nvSpPr>
          <p:cNvPr id="371" name="Shape 371"/>
          <p:cNvSpPr txBox="1"/>
          <p:nvPr/>
        </p:nvSpPr>
        <p:spPr>
          <a:xfrm>
            <a:off x="2362200" y="1371600"/>
            <a:ext cx="4648200" cy="1600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AD1505"/>
              </a:buClr>
              <a:buSzPct val="25000"/>
              <a:buFont typeface="Arial"/>
              <a:buNone/>
            </a:pPr>
            <a:r>
              <a:rPr b="0" i="0" lang="en-US" sz="2800" u="none">
                <a:solidFill>
                  <a:srgbClr val="AD1505"/>
                </a:solidFill>
                <a:latin typeface="Arial"/>
                <a:ea typeface="Arial"/>
                <a:cs typeface="Arial"/>
                <a:sym typeface="Arial"/>
              </a:rPr>
              <a:t>Size of Gangnam Style Gangnam Style (cm</a:t>
            </a:r>
            <a:r>
              <a:rPr b="0" baseline="30000" i="0" lang="en-US" sz="2800" u="none">
                <a:solidFill>
                  <a:srgbClr val="AD1505"/>
                </a:solidFill>
                <a:latin typeface="Arial"/>
                <a:ea typeface="Arial"/>
                <a:cs typeface="Arial"/>
                <a:sym typeface="Arial"/>
              </a:rPr>
              <a:t>3</a:t>
            </a:r>
            <a:r>
              <a:rPr b="0" i="0" lang="en-US" sz="2800" u="none">
                <a:solidFill>
                  <a:srgbClr val="AD1505"/>
                </a:solidFill>
                <a:latin typeface="Arial"/>
                <a:ea typeface="Arial"/>
                <a:cs typeface="Arial"/>
                <a:sym typeface="Arial"/>
              </a:rPr>
              <a:t>)</a:t>
            </a:r>
          </a:p>
          <a:p>
            <a:pPr indent="0" lvl="0" marL="0" marR="0" rtl="0" algn="ctr">
              <a:lnSpc>
                <a:spcPct val="100000"/>
              </a:lnSpc>
              <a:spcBef>
                <a:spcPts val="1400"/>
              </a:spcBef>
              <a:spcAft>
                <a:spcPts val="0"/>
              </a:spcAft>
              <a:buClr>
                <a:srgbClr val="AD1505"/>
              </a:buClr>
              <a:buSzPct val="25000"/>
              <a:buFont typeface="Arial"/>
              <a:buNone/>
            </a:pPr>
            <a:r>
              <a:rPr b="0" i="0" lang="en-US" sz="2800" u="none">
                <a:solidFill>
                  <a:srgbClr val="AD1505"/>
                </a:solidFill>
                <a:latin typeface="Arial"/>
                <a:ea typeface="Arial"/>
                <a:cs typeface="Arial"/>
                <a:sym typeface="Arial"/>
              </a:rPr>
              <a:t>Trials</a:t>
            </a:r>
          </a:p>
        </p:txBody>
      </p:sp>
      <p:sp>
        <p:nvSpPr>
          <p:cNvPr id="372" name="Shape 372"/>
          <p:cNvSpPr txBox="1"/>
          <p:nvPr/>
        </p:nvSpPr>
        <p:spPr>
          <a:xfrm>
            <a:off x="304800" y="3657600"/>
            <a:ext cx="16764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lang="en-US" sz="1800">
                <a:solidFill>
                  <a:schemeClr val="dk1"/>
                </a:solidFill>
              </a:rPr>
              <a:t>Gangnam Style</a:t>
            </a:r>
          </a:p>
        </p:txBody>
      </p:sp>
      <p:pic>
        <p:nvPicPr>
          <p:cNvPr descr="Keep Calm and Gangam Style by ..." id="373" name="Shape 373"/>
          <p:cNvPicPr preferRelativeResize="0"/>
          <p:nvPr/>
        </p:nvPicPr>
        <p:blipFill>
          <a:blip r:embed="rId3">
            <a:alphaModFix/>
          </a:blip>
          <a:stretch>
            <a:fillRect/>
          </a:stretch>
        </p:blipFill>
        <p:spPr>
          <a:xfrm>
            <a:off x="102775" y="4144400"/>
            <a:ext cx="9144000" cy="27319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5400" u="none" cap="none" strike="noStrike">
                <a:solidFill>
                  <a:srgbClr val="AD1505"/>
                </a:solidFill>
                <a:latin typeface="Arial"/>
                <a:ea typeface="Arial"/>
                <a:cs typeface="Arial"/>
                <a:sym typeface="Arial"/>
              </a:rPr>
              <a:t>Conclusion</a:t>
            </a:r>
          </a:p>
        </p:txBody>
      </p:sp>
      <p:sp>
        <p:nvSpPr>
          <p:cNvPr id="379" name="Shape 379"/>
          <p:cNvSpPr txBox="1"/>
          <p:nvPr>
            <p:ph idx="1" type="body"/>
          </p:nvPr>
        </p:nvSpPr>
        <p:spPr>
          <a:xfrm>
            <a:off x="0" y="1295400"/>
            <a:ext cx="5943600" cy="55626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His food is </a:t>
            </a:r>
            <a:r>
              <a:rPr b="0" i="0" lang="en-US" sz="4800" u="none">
                <a:solidFill>
                  <a:schemeClr val="dk1"/>
                </a:solidFill>
                <a:latin typeface="Arial"/>
                <a:ea typeface="Arial"/>
                <a:cs typeface="Arial"/>
                <a:sym typeface="Arial"/>
              </a:rPr>
              <a:t>eat</a:t>
            </a:r>
            <a:r>
              <a:rPr b="0" i="0" lang="en-US" sz="4800" u="none">
                <a:solidFill>
                  <a:schemeClr val="dk1"/>
                </a:solidFill>
                <a:latin typeface="Arial"/>
                <a:ea typeface="Arial"/>
                <a:cs typeface="Arial"/>
                <a:sym typeface="Arial"/>
              </a:rPr>
              <a:t>.</a:t>
            </a:r>
          </a:p>
        </p:txBody>
      </p:sp>
      <p:pic>
        <p:nvPicPr>
          <p:cNvPr descr="MMj02836790000[1]" id="380" name="Shape 380"/>
          <p:cNvPicPr preferRelativeResize="0"/>
          <p:nvPr>
            <p:ph idx="1" type="body"/>
          </p:nvPr>
        </p:nvPicPr>
        <p:blipFill rotWithShape="1">
          <a:blip r:embed="rId3">
            <a:alphaModFix/>
          </a:blip>
          <a:srcRect b="0" l="0" r="0" t="0"/>
          <a:stretch/>
        </p:blipFill>
        <p:spPr>
          <a:xfrm>
            <a:off x="6011862" y="2286000"/>
            <a:ext cx="3132137" cy="320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500"/>
                                        <p:tgtEl>
                                          <p:spTgt spid="37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0" y="0"/>
            <a:ext cx="8991600" cy="12192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lang="en-US" sz="5400">
                <a:solidFill>
                  <a:srgbClr val="AD1505"/>
                </a:solidFill>
              </a:rPr>
              <a:t>Eat (mmm, mmm yummy!)</a:t>
            </a:r>
            <a:r>
              <a:rPr b="0" i="0" lang="en-US" sz="5400" u="none" cap="none" strike="noStrike">
                <a:solidFill>
                  <a:srgbClr val="AD1505"/>
                </a:solidFill>
                <a:latin typeface="Arial"/>
                <a:ea typeface="Arial"/>
                <a:cs typeface="Arial"/>
                <a:sym typeface="Arial"/>
              </a:rPr>
              <a:t> the Memes</a:t>
            </a:r>
          </a:p>
        </p:txBody>
      </p:sp>
      <p:sp>
        <p:nvSpPr>
          <p:cNvPr id="386" name="Shape 386"/>
          <p:cNvSpPr txBox="1"/>
          <p:nvPr>
            <p:ph idx="1" type="body"/>
          </p:nvPr>
        </p:nvSpPr>
        <p:spPr>
          <a:xfrm>
            <a:off x="0" y="1295400"/>
            <a:ext cx="5943600" cy="55626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Cena tells his grand daddy Derek about his findings and prepares to present his dinner in Garfield you fat class.</a:t>
            </a:r>
          </a:p>
        </p:txBody>
      </p:sp>
      <p:pic>
        <p:nvPicPr>
          <p:cNvPr descr="Image result for garfield dance" id="387" name="Shape 387"/>
          <p:cNvPicPr preferRelativeResize="0"/>
          <p:nvPr/>
        </p:nvPicPr>
        <p:blipFill rotWithShape="1">
          <a:blip r:embed="rId3">
            <a:alphaModFix/>
          </a:blip>
          <a:srcRect b="0" l="0" r="0" t="0"/>
          <a:stretch/>
        </p:blipFill>
        <p:spPr>
          <a:xfrm>
            <a:off x="6453187" y="2676525"/>
            <a:ext cx="2247900" cy="2419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500"/>
                                        <p:tgtEl>
                                          <p:spTgt spid="38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p:nvPr/>
        </p:nvSpPr>
        <p:spPr>
          <a:xfrm>
            <a:off x="685800" y="228600"/>
            <a:ext cx="7696200" cy="6400800"/>
          </a:xfrm>
          <a:prstGeom prst="rect">
            <a:avLst/>
          </a:prstGeom>
        </p:spPr>
        <p:txBody>
          <a:bodyPr>
            <a:prstTxWarp prst="textPlain"/>
          </a:bodyPr>
          <a:lstStyle/>
          <a:p>
            <a:pPr lvl="0" algn="l"/>
            <a:r>
              <a:rPr b="0" i="1">
                <a:ln cap="flat" cmpd="sng" w="12700">
                  <a:solidFill>
                    <a:srgbClr val="EAEAEA"/>
                  </a:solidFill>
                  <a:prstDash val="solid"/>
                  <a:miter lim="8000"/>
                  <a:headEnd len="med" w="med" type="none"/>
                  <a:tailEnd len="med" w="med"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0" scaled="0"/>
                </a:gradFill>
                <a:latin typeface="Arial"/>
              </a:rPr>
              <a:t>Garfield you fat cat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22" name="Shape 122"/>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1. </a:t>
            </a:r>
            <a:r>
              <a:rPr lang="en-US" sz="4400" u="sng">
                <a:solidFill>
                  <a:srgbClr val="0033CC"/>
                </a:solidFill>
              </a:rPr>
              <a:t>Fat</a:t>
            </a:r>
            <a:r>
              <a:rPr b="0" i="0" lang="en-US" sz="4400" u="sng">
                <a:solidFill>
                  <a:srgbClr val="0033CC"/>
                </a:solidFill>
                <a:latin typeface="Arial"/>
                <a:ea typeface="Arial"/>
                <a:cs typeface="Arial"/>
                <a:sym typeface="Arial"/>
              </a:rPr>
              <a:t>/</a:t>
            </a:r>
            <a:r>
              <a:rPr lang="en-US" sz="4400" u="sng">
                <a:solidFill>
                  <a:srgbClr val="0033CC"/>
                </a:solidFill>
              </a:rPr>
              <a:t>Lazy</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Develop a </a:t>
            </a:r>
            <a:r>
              <a:rPr lang="en-US" sz="4400"/>
              <a:t>Lazy</a:t>
            </a:r>
            <a:r>
              <a:rPr b="0" i="0" lang="en-US" sz="4400" u="none">
                <a:solidFill>
                  <a:schemeClr val="dk1"/>
                </a:solidFill>
                <a:latin typeface="Arial"/>
                <a:ea typeface="Arial"/>
                <a:cs typeface="Arial"/>
                <a:sym typeface="Arial"/>
              </a:rPr>
              <a:t> or </a:t>
            </a:r>
            <a:r>
              <a:rPr lang="en-US" sz="4400"/>
              <a:t>Fat</a:t>
            </a:r>
            <a:r>
              <a:rPr b="0" i="0" lang="en-US" sz="4400" u="none">
                <a:solidFill>
                  <a:schemeClr val="dk1"/>
                </a:solidFill>
                <a:latin typeface="Arial"/>
                <a:ea typeface="Arial"/>
                <a:cs typeface="Arial"/>
                <a:sym typeface="Arial"/>
              </a:rPr>
              <a:t> that can be solved through Jon Arbuckl</a:t>
            </a:r>
            <a:r>
              <a:rPr b="0" i="0" lang="en-US" sz="4400" u="none">
                <a:solidFill>
                  <a:schemeClr val="dk1"/>
                </a:solidFill>
                <a:latin typeface="Arial"/>
                <a:ea typeface="Arial"/>
                <a:cs typeface="Arial"/>
                <a:sym typeface="Arial"/>
              </a:rPr>
              <a:t>eat</a:t>
            </a:r>
            <a:r>
              <a:rPr b="0" i="0" lang="en-US" sz="4400" u="none">
                <a:solidFill>
                  <a:schemeClr val="dk1"/>
                </a:solidFill>
                <a:latin typeface="Arial"/>
                <a:ea typeface="Arial"/>
                <a:cs typeface="Arial"/>
                <a:sym typeface="Arial"/>
              </a:rPr>
              <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2000"/>
                                        <p:tgtEl>
                                          <p:spTgt spid="1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28" name="Shape 128"/>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2. </a:t>
            </a:r>
            <a:r>
              <a:rPr b="0" i="0" lang="en-US" sz="4400" u="sng">
                <a:solidFill>
                  <a:srgbClr val="0033CC"/>
                </a:solidFill>
                <a:latin typeface="Arial"/>
                <a:ea typeface="Arial"/>
                <a:cs typeface="Arial"/>
                <a:sym typeface="Arial"/>
              </a:rPr>
              <a:t>Funny Moments/Family Guy</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Make Funny Moments and Family Guy your </a:t>
            </a:r>
            <a:r>
              <a:rPr lang="en-US" sz="4400"/>
              <a:t>new favorite funny moment show funny moments</a:t>
            </a:r>
            <a:r>
              <a:rPr b="0" i="0" lang="en-US" sz="4400" u="none">
                <a:solidFill>
                  <a:schemeClr val="dk1"/>
                </a:solidFill>
                <a:latin typeface="Arial"/>
                <a:ea typeface="Arial"/>
                <a:cs typeface="Arial"/>
                <a:sym typeface="Aria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2000"/>
                                        <p:tgtEl>
                                          <p:spTgt spid="12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0" y="0"/>
            <a:ext cx="9144000" cy="20574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hlink"/>
              </a:buClr>
              <a:buSzPct val="25000"/>
              <a:buFont typeface="Arial"/>
              <a:buNone/>
            </a:pPr>
            <a:r>
              <a:rPr b="0" i="0" lang="en-US" sz="6000" u="none" cap="none" strike="noStrike">
                <a:solidFill>
                  <a:schemeClr val="hlink"/>
                </a:solidFill>
                <a:latin typeface="Arial"/>
                <a:ea typeface="Arial"/>
                <a:cs typeface="Arial"/>
                <a:sym typeface="Arial"/>
              </a:rPr>
              <a:t>Garfield you lazy cat</a:t>
            </a:r>
          </a:p>
        </p:txBody>
      </p:sp>
      <p:pic>
        <p:nvPicPr>
          <p:cNvPr descr="einstein" id="134" name="Shape 134"/>
          <p:cNvPicPr preferRelativeResize="0"/>
          <p:nvPr>
            <p:ph idx="1" type="body"/>
          </p:nvPr>
        </p:nvPicPr>
        <p:blipFill rotWithShape="1">
          <a:blip r:embed="rId3">
            <a:alphaModFix/>
          </a:blip>
          <a:srcRect b="0" l="0" r="0" t="0"/>
          <a:stretch/>
        </p:blipFill>
        <p:spPr>
          <a:xfrm>
            <a:off x="2895600" y="2057400"/>
            <a:ext cx="3389312" cy="4525962"/>
          </a:xfrm>
          <a:prstGeom prst="rect">
            <a:avLst/>
          </a:prstGeom>
          <a:noFill/>
          <a:ln>
            <a:noFill/>
          </a:ln>
        </p:spPr>
      </p:pic>
      <p:pic>
        <p:nvPicPr>
          <p:cNvPr descr="Image result for garfield sad" id="135" name="Shape 135"/>
          <p:cNvPicPr preferRelativeResize="0"/>
          <p:nvPr/>
        </p:nvPicPr>
        <p:blipFill rotWithShape="1">
          <a:blip r:embed="rId4">
            <a:alphaModFix/>
          </a:blip>
          <a:srcRect b="0" l="0" r="0" t="0"/>
          <a:stretch/>
        </p:blipFill>
        <p:spPr>
          <a:xfrm>
            <a:off x="5943600" y="4333875"/>
            <a:ext cx="3048000" cy="226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41" name="Shape 141"/>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3. </a:t>
            </a:r>
            <a:r>
              <a:rPr b="0" i="0" lang="en-US" sz="4400" u="sng">
                <a:solidFill>
                  <a:srgbClr val="0033CC"/>
                </a:solidFill>
                <a:latin typeface="Arial"/>
                <a:ea typeface="Arial"/>
                <a:cs typeface="Arial"/>
                <a:sym typeface="Arial"/>
              </a:rPr>
              <a:t>Formulate a food</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Predict a possible answer to the </a:t>
            </a:r>
            <a:r>
              <a:rPr lang="en-US" sz="4400"/>
              <a:t>Fat</a:t>
            </a:r>
            <a:r>
              <a:rPr b="0" i="0" lang="en-US" sz="4400" u="none">
                <a:solidFill>
                  <a:schemeClr val="dk1"/>
                </a:solidFill>
                <a:latin typeface="Arial"/>
                <a:ea typeface="Arial"/>
                <a:cs typeface="Arial"/>
                <a:sym typeface="Arial"/>
              </a:rPr>
              <a:t> or </a:t>
            </a:r>
            <a:r>
              <a:rPr lang="en-US" sz="4400"/>
              <a:t>Lazy</a:t>
            </a:r>
            <a:r>
              <a:rPr b="0" i="0" lang="en-US" sz="4400" u="none">
                <a:solidFill>
                  <a:schemeClr val="dk1"/>
                </a:solidFill>
                <a:latin typeface="Arial"/>
                <a:ea typeface="Arial"/>
                <a:cs typeface="Arial"/>
                <a:sym typeface="Arial"/>
              </a:rPr>
              <a:t>.</a:t>
            </a:r>
          </a:p>
          <a:p>
            <a:pPr indent="-342900" lvl="0" marL="342900" marR="0" rtl="0" algn="ctr">
              <a:lnSpc>
                <a:spcPct val="100000"/>
              </a:lnSpc>
              <a:spcBef>
                <a:spcPts val="880"/>
              </a:spcBef>
              <a:spcAft>
                <a:spcPts val="0"/>
              </a:spcAft>
              <a:buClr>
                <a:schemeClr val="hlink"/>
              </a:buClr>
              <a:buSzPct val="25000"/>
              <a:buFont typeface="Arial"/>
              <a:buNone/>
            </a:pPr>
            <a:r>
              <a:rPr b="0" i="0" lang="en-US" sz="4400" u="none">
                <a:solidFill>
                  <a:schemeClr val="hlink"/>
                </a:solidFill>
                <a:latin typeface="Arial"/>
                <a:ea typeface="Arial"/>
                <a:cs typeface="Arial"/>
                <a:sym typeface="Arial"/>
              </a:rPr>
              <a:t>Example:</a:t>
            </a:r>
            <a:r>
              <a:rPr b="0" i="0" lang="en-US" sz="4400" u="none">
                <a:solidFill>
                  <a:schemeClr val="folHlink"/>
                </a:solidFill>
                <a:latin typeface="Arial"/>
                <a:ea typeface="Arial"/>
                <a:cs typeface="Arial"/>
                <a:sym typeface="Arial"/>
              </a:rPr>
              <a:t> If </a:t>
            </a:r>
            <a:r>
              <a:rPr lang="en-US" sz="4400" u="sng">
                <a:solidFill>
                  <a:schemeClr val="folHlink"/>
                </a:solidFill>
              </a:rPr>
              <a:t>lasagna </a:t>
            </a:r>
            <a:r>
              <a:rPr b="0" i="0" lang="en-US" sz="4400" u="sng">
                <a:solidFill>
                  <a:schemeClr val="folHlink"/>
                </a:solidFill>
                <a:latin typeface="Arial"/>
                <a:ea typeface="Arial"/>
                <a:cs typeface="Arial"/>
                <a:sym typeface="Arial"/>
              </a:rPr>
              <a:t>temperatures</a:t>
            </a:r>
            <a:r>
              <a:rPr b="0" i="0" lang="en-US" sz="4400" u="none">
                <a:solidFill>
                  <a:schemeClr val="folHlink"/>
                </a:solidFill>
                <a:latin typeface="Arial"/>
                <a:ea typeface="Arial"/>
                <a:cs typeface="Arial"/>
                <a:sym typeface="Arial"/>
              </a:rPr>
              <a:t> rise, then </a:t>
            </a:r>
            <a:r>
              <a:rPr lang="en-US" sz="4400" u="sng">
                <a:solidFill>
                  <a:schemeClr val="folHlink"/>
                </a:solidFill>
              </a:rPr>
              <a:t>Garfield</a:t>
            </a:r>
            <a:r>
              <a:rPr b="0" i="0" lang="en-US" sz="4400" u="none">
                <a:solidFill>
                  <a:schemeClr val="folHlink"/>
                </a:solidFill>
                <a:latin typeface="Arial"/>
                <a:ea typeface="Arial"/>
                <a:cs typeface="Arial"/>
                <a:sym typeface="Arial"/>
              </a:rPr>
              <a:t> will increase.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2000"/>
                                        <p:tgtEl>
                                          <p:spTgt spid="14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2000"/>
                                        <p:tgtEl>
                                          <p:spTgt spid="14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0" y="0"/>
            <a:ext cx="9144000" cy="1905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AD1505"/>
              </a:buClr>
              <a:buSzPct val="25000"/>
              <a:buFont typeface="Arial"/>
              <a:buNone/>
            </a:pPr>
            <a:r>
              <a:rPr b="0" i="0" lang="en-US" sz="6000" u="none" cap="none" strike="noStrike">
                <a:solidFill>
                  <a:srgbClr val="AD1505"/>
                </a:solidFill>
                <a:latin typeface="Arial"/>
                <a:ea typeface="Arial"/>
                <a:cs typeface="Arial"/>
                <a:sym typeface="Arial"/>
              </a:rPr>
              <a:t>Mondays of the </a:t>
            </a:r>
            <a:br>
              <a:rPr b="0" i="0" lang="en-US" sz="6000" u="none" cap="none" strike="noStrike">
                <a:solidFill>
                  <a:srgbClr val="AD1505"/>
                </a:solidFill>
                <a:latin typeface="Arial"/>
                <a:ea typeface="Arial"/>
                <a:cs typeface="Arial"/>
                <a:sym typeface="Arial"/>
              </a:rPr>
            </a:br>
            <a:r>
              <a:rPr b="0" i="0" lang="en-US" sz="6000" u="none" cap="none" strike="noStrike">
                <a:solidFill>
                  <a:srgbClr val="AD1505"/>
                </a:solidFill>
                <a:latin typeface="Arial"/>
                <a:ea typeface="Arial"/>
                <a:cs typeface="Arial"/>
                <a:sym typeface="Arial"/>
              </a:rPr>
              <a:t>Garfield Method</a:t>
            </a:r>
          </a:p>
        </p:txBody>
      </p:sp>
      <p:sp>
        <p:nvSpPr>
          <p:cNvPr id="147" name="Shape 147"/>
          <p:cNvSpPr txBox="1"/>
          <p:nvPr>
            <p:ph idx="1" type="body"/>
          </p:nvPr>
        </p:nvSpPr>
        <p:spPr>
          <a:xfrm>
            <a:off x="457200" y="2332037"/>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4.  </a:t>
            </a:r>
            <a:r>
              <a:rPr b="0" i="0" lang="en-US" sz="4400" u="sng">
                <a:solidFill>
                  <a:srgbClr val="0033CC"/>
                </a:solidFill>
                <a:latin typeface="Arial"/>
                <a:ea typeface="Arial"/>
                <a:cs typeface="Arial"/>
                <a:sym typeface="Arial"/>
              </a:rPr>
              <a:t>Jon Arbuckle</a:t>
            </a:r>
            <a:r>
              <a:rPr b="0" i="0" lang="en-US" sz="4400" u="none">
                <a:solidFill>
                  <a:srgbClr val="0033CC"/>
                </a:solidFill>
                <a:latin typeface="Arial"/>
                <a:ea typeface="Arial"/>
                <a:cs typeface="Arial"/>
                <a:sym typeface="Arial"/>
              </a:rPr>
              <a:t>: </a:t>
            </a:r>
            <a:r>
              <a:rPr b="0" i="0" lang="en-US" sz="4400" u="none">
                <a:solidFill>
                  <a:schemeClr val="dk1"/>
                </a:solidFill>
                <a:latin typeface="Arial"/>
                <a:ea typeface="Arial"/>
                <a:cs typeface="Arial"/>
                <a:sym typeface="Arial"/>
              </a:rPr>
              <a:t>Develop and follow a </a:t>
            </a:r>
            <a:r>
              <a:rPr b="0" i="0" lang="en-US" sz="4400" u="none">
                <a:solidFill>
                  <a:schemeClr val="hlink"/>
                </a:solidFill>
                <a:latin typeface="Arial"/>
                <a:ea typeface="Arial"/>
                <a:cs typeface="Arial"/>
                <a:sym typeface="Arial"/>
              </a:rPr>
              <a:t>lasaga</a:t>
            </a:r>
            <a:r>
              <a:rPr b="0" i="0" lang="en-US" sz="4400" u="none">
                <a:solidFill>
                  <a:schemeClr val="dk1"/>
                </a:solidFill>
                <a:latin typeface="Arial"/>
                <a:ea typeface="Arial"/>
                <a:cs typeface="Arial"/>
                <a:sym typeface="Arial"/>
              </a:rPr>
              <a:t>.</a:t>
            </a:r>
          </a:p>
          <a:p>
            <a:pPr indent="-342900" lvl="0" marL="342900" marR="0" rtl="0" algn="ctr">
              <a:lnSpc>
                <a:spcPct val="100000"/>
              </a:lnSpc>
              <a:spcBef>
                <a:spcPts val="88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Include a detailed </a:t>
            </a:r>
            <a:r>
              <a:rPr lang="en-US" sz="4400">
                <a:solidFill>
                  <a:schemeClr val="hlink"/>
                </a:solidFill>
              </a:rPr>
              <a:t>Garfield and Friend</a:t>
            </a:r>
            <a:r>
              <a:rPr b="0" i="0" lang="en-US" sz="4400" u="none">
                <a:solidFill>
                  <a:schemeClr val="hlink"/>
                </a:solidFill>
                <a:latin typeface="Arial"/>
                <a:ea typeface="Arial"/>
                <a:cs typeface="Arial"/>
                <a:sym typeface="Arial"/>
              </a:rPr>
              <a:t>s</a:t>
            </a:r>
            <a:r>
              <a:rPr b="0" i="0" lang="en-US" sz="4400" u="none">
                <a:solidFill>
                  <a:schemeClr val="dk1"/>
                </a:solidFill>
                <a:latin typeface="Arial"/>
                <a:ea typeface="Arial"/>
                <a:cs typeface="Arial"/>
                <a:sym typeface="Arial"/>
              </a:rPr>
              <a:t> list.</a:t>
            </a:r>
          </a:p>
          <a:p>
            <a:pPr indent="-342900" lvl="0" marL="342900" marR="0" rtl="0" algn="ctr">
              <a:lnSpc>
                <a:spcPct val="100000"/>
              </a:lnSpc>
              <a:spcBef>
                <a:spcPts val="88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The outcome must be measurable (quantifiable).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2000"/>
                                        <p:tgtEl>
                                          <p:spTgt spid="14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2000"/>
                                        <p:tgtEl>
                                          <p:spTgt spid="14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2000"/>
                                        <p:tgtEl>
                                          <p:spTgt spid="14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